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21"/>
  </p:notesMasterIdLst>
  <p:handoutMasterIdLst>
    <p:handoutMasterId r:id="rId22"/>
  </p:handoutMasterIdLst>
  <p:sldIdLst>
    <p:sldId id="311" r:id="rId3"/>
    <p:sldId id="301" r:id="rId4"/>
    <p:sldId id="297" r:id="rId5"/>
    <p:sldId id="280" r:id="rId6"/>
    <p:sldId id="298" r:id="rId7"/>
    <p:sldId id="296" r:id="rId8"/>
    <p:sldId id="303" r:id="rId9"/>
    <p:sldId id="295" r:id="rId10"/>
    <p:sldId id="302" r:id="rId11"/>
    <p:sldId id="304" r:id="rId12"/>
    <p:sldId id="264" r:id="rId13"/>
    <p:sldId id="312" r:id="rId14"/>
    <p:sldId id="305" r:id="rId15"/>
    <p:sldId id="310" r:id="rId16"/>
    <p:sldId id="307" r:id="rId17"/>
    <p:sldId id="308" r:id="rId18"/>
    <p:sldId id="309" r:id="rId19"/>
    <p:sldId id="300" r:id="rId20"/>
  </p:sldIdLst>
  <p:sldSz cx="12192000" cy="6858000"/>
  <p:notesSz cx="6735763" cy="98663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3F8C"/>
    <a:srgbClr val="CEB02C"/>
    <a:srgbClr val="7E2D40"/>
    <a:srgbClr val="FF82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4" d="100"/>
          <a:sy n="114" d="100"/>
        </p:scale>
        <p:origin x="414" y="102"/>
      </p:cViewPr>
      <p:guideLst>
        <p:guide orient="horz" pos="2160"/>
        <p:guide pos="3840"/>
      </p:guideLst>
    </p:cSldViewPr>
  </p:slideViewPr>
  <p:notesTextViewPr>
    <p:cViewPr>
      <p:scale>
        <a:sx n="1" d="1"/>
        <a:sy n="1" d="1"/>
      </p:scale>
      <p:origin x="0" y="0"/>
    </p:cViewPr>
  </p:notesTextViewPr>
  <p:notesViewPr>
    <p:cSldViewPr snapToGrid="0" showGuides="1">
      <p:cViewPr varScale="1">
        <p:scale>
          <a:sx n="88" d="100"/>
          <a:sy n="88" d="100"/>
        </p:scale>
        <p:origin x="382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B688D9BA-7F0B-47DF-8843-9F25633C0CA0}" type="datetimeFigureOut">
              <a:rPr lang="el-GR" smtClean="0"/>
              <a:t>5/12/2023</a:t>
            </a:fld>
            <a:endParaRPr lang="el-GR"/>
          </a:p>
        </p:txBody>
      </p:sp>
      <p:sp>
        <p:nvSpPr>
          <p:cNvPr id="4" name="Θέση υποσέλιδου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2CF5369E-F70C-4B50-9AD0-EB78C4B0F11C}" type="slidenum">
              <a:rPr lang="el-GR" smtClean="0"/>
              <a:t>‹#›</a:t>
            </a:fld>
            <a:endParaRPr lang="el-GR"/>
          </a:p>
        </p:txBody>
      </p:sp>
    </p:spTree>
    <p:extLst>
      <p:ext uri="{BB962C8B-B14F-4D97-AF65-F5344CB8AC3E}">
        <p14:creationId xmlns:p14="http://schemas.microsoft.com/office/powerpoint/2010/main" val="1163375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C58107D0-C6C1-4F6A-B248-75DD8C0BEF27}" type="datetimeFigureOut">
              <a:rPr lang="el-GR" smtClean="0"/>
              <a:t>5/12/2023</a:t>
            </a:fld>
            <a:endParaRPr lang="el-GR"/>
          </a:p>
        </p:txBody>
      </p:sp>
      <p:sp>
        <p:nvSpPr>
          <p:cNvPr id="4" name="Θέση εικόνας διαφάνειας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C5FF3D86-F1F5-407C-ABB5-5D29C5F50A16}" type="slidenum">
              <a:rPr lang="el-GR" smtClean="0"/>
              <a:t>‹#›</a:t>
            </a:fld>
            <a:endParaRPr lang="el-GR"/>
          </a:p>
        </p:txBody>
      </p:sp>
    </p:spTree>
    <p:extLst>
      <p:ext uri="{BB962C8B-B14F-4D97-AF65-F5344CB8AC3E}">
        <p14:creationId xmlns:p14="http://schemas.microsoft.com/office/powerpoint/2010/main" val="1867266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400" b="0" i="0" kern="1200" dirty="0">
                <a:solidFill>
                  <a:schemeClr val="tx1"/>
                </a:solidFill>
                <a:effectLst/>
                <a:latin typeface="Century Gothic" panose="020B0502020202020204" pitchFamily="34" charset="0"/>
              </a:rPr>
              <a:t>Οι πρωτοβουλίες σχετικά με την διερεύνηση και ανάπτυξη δεξιοτήτων έχουν γίνει αναπόσπαστο μέρος των παρεμβάσεων της ΓΣΕΒΕΕ ως μέλος του συντονιστικού και επιχειρησιακού δικτύου του ΜΔΑΑΕ</a:t>
            </a:r>
            <a:endParaRPr lang="el-GR" sz="1400" dirty="0">
              <a:latin typeface="Century Gothic" panose="020B0502020202020204" pitchFamily="34" charset="0"/>
            </a:endParaRPr>
          </a:p>
        </p:txBody>
      </p:sp>
      <p:sp>
        <p:nvSpPr>
          <p:cNvPr id="4" name="Θέση αριθμού διαφάνειας 3"/>
          <p:cNvSpPr>
            <a:spLocks noGrp="1"/>
          </p:cNvSpPr>
          <p:nvPr>
            <p:ph type="sldNum" sz="quarter" idx="10"/>
          </p:nvPr>
        </p:nvSpPr>
        <p:spPr/>
        <p:txBody>
          <a:bodyPr/>
          <a:lstStyle/>
          <a:p>
            <a:fld id="{006BE02D-20C0-F840-AFAC-BEA99C74FDC2}" type="slidenum">
              <a:rPr lang="en-US" smtClean="0"/>
              <a:pPr/>
              <a:t>13</a:t>
            </a:fld>
            <a:endParaRPr lang="en-US" dirty="0"/>
          </a:p>
        </p:txBody>
      </p:sp>
    </p:spTree>
    <p:extLst>
      <p:ext uri="{BB962C8B-B14F-4D97-AF65-F5344CB8AC3E}">
        <p14:creationId xmlns:p14="http://schemas.microsoft.com/office/powerpoint/2010/main" val="1624688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
        <p:nvSpPr>
          <p:cNvPr id="10" name="Ορθογώνιο 9"/>
          <p:cNvSpPr/>
          <p:nvPr userDrawn="1"/>
        </p:nvSpPr>
        <p:spPr>
          <a:xfrm>
            <a:off x="330541" y="160528"/>
            <a:ext cx="461319" cy="448106"/>
          </a:xfrm>
          <a:prstGeom prst="rect">
            <a:avLst/>
          </a:prstGeom>
          <a:solidFill>
            <a:srgbClr val="233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Τίτλος 1"/>
          <p:cNvSpPr>
            <a:spLocks noGrp="1"/>
          </p:cNvSpPr>
          <p:nvPr>
            <p:ph type="ctrTitle" hasCustomPrompt="1"/>
          </p:nvPr>
        </p:nvSpPr>
        <p:spPr>
          <a:xfrm>
            <a:off x="3830594" y="543095"/>
            <a:ext cx="7463482" cy="698199"/>
          </a:xfrm>
        </p:spPr>
        <p:txBody>
          <a:bodyPr anchor="b">
            <a:normAutofit/>
          </a:bodyPr>
          <a:lstStyle>
            <a:lvl1pPr algn="l">
              <a:defRPr sz="3600">
                <a:solidFill>
                  <a:srgbClr val="233F8C"/>
                </a:solidFill>
                <a:latin typeface="+mn-lt"/>
              </a:defRPr>
            </a:lvl1pPr>
          </a:lstStyle>
          <a:p>
            <a:r>
              <a:rPr lang="el-GR" dirty="0"/>
              <a:t>Περιεχόμενα παρουσίασης</a:t>
            </a:r>
          </a:p>
        </p:txBody>
      </p:sp>
      <p:sp>
        <p:nvSpPr>
          <p:cNvPr id="3" name="Υπότιτλος 2"/>
          <p:cNvSpPr>
            <a:spLocks noGrp="1"/>
          </p:cNvSpPr>
          <p:nvPr>
            <p:ph type="subTitle" idx="1" hasCustomPrompt="1"/>
          </p:nvPr>
        </p:nvSpPr>
        <p:spPr>
          <a:xfrm>
            <a:off x="3842950" y="1575530"/>
            <a:ext cx="7451126" cy="484174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dirty="0"/>
              <a:t>κείμενο</a:t>
            </a:r>
          </a:p>
        </p:txBody>
      </p:sp>
      <p:sp>
        <p:nvSpPr>
          <p:cNvPr id="6" name="Θέση αριθμού διαφάνειας 5"/>
          <p:cNvSpPr>
            <a:spLocks noGrp="1"/>
          </p:cNvSpPr>
          <p:nvPr>
            <p:ph type="sldNum" sz="quarter" idx="12"/>
          </p:nvPr>
        </p:nvSpPr>
        <p:spPr>
          <a:xfrm>
            <a:off x="345988" y="177970"/>
            <a:ext cx="397476" cy="365125"/>
          </a:xfrm>
        </p:spPr>
        <p:txBody>
          <a:bodyPr/>
          <a:lstStyle>
            <a:lvl1pPr>
              <a:defRPr sz="1400" b="1">
                <a:solidFill>
                  <a:srgbClr val="CEB02C"/>
                </a:solidFill>
              </a:defRPr>
            </a:lvl1pPr>
          </a:lstStyle>
          <a:p>
            <a:fld id="{3842428D-0812-44E2-9FBD-553AB4E1DE8E}" type="slidenum">
              <a:rPr lang="el-GR" smtClean="0"/>
              <a:pPr/>
              <a:t>‹#›</a:t>
            </a:fld>
            <a:endParaRPr lang="el-GR" dirty="0"/>
          </a:p>
        </p:txBody>
      </p:sp>
    </p:spTree>
    <p:extLst>
      <p:ext uri="{BB962C8B-B14F-4D97-AF65-F5344CB8AC3E}">
        <p14:creationId xmlns:p14="http://schemas.microsoft.com/office/powerpoint/2010/main" val="104873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4" name="Ορθογώνιο 3"/>
          <p:cNvSpPr/>
          <p:nvPr userDrawn="1"/>
        </p:nvSpPr>
        <p:spPr>
          <a:xfrm>
            <a:off x="330541" y="160528"/>
            <a:ext cx="461319" cy="448106"/>
          </a:xfrm>
          <a:prstGeom prst="rect">
            <a:avLst/>
          </a:prstGeom>
          <a:solidFill>
            <a:srgbClr val="233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Τίτλος 1"/>
          <p:cNvSpPr>
            <a:spLocks noGrp="1"/>
          </p:cNvSpPr>
          <p:nvPr>
            <p:ph type="title" hasCustomPrompt="1"/>
          </p:nvPr>
        </p:nvSpPr>
        <p:spPr>
          <a:xfrm>
            <a:off x="3525796" y="360532"/>
            <a:ext cx="8017476" cy="1325563"/>
          </a:xfrm>
        </p:spPr>
        <p:txBody>
          <a:bodyPr>
            <a:normAutofit/>
          </a:bodyPr>
          <a:lstStyle>
            <a:lvl1pPr>
              <a:defRPr sz="2800" baseline="0">
                <a:solidFill>
                  <a:srgbClr val="233F8C"/>
                </a:solidFill>
                <a:latin typeface="+mn-lt"/>
              </a:defRPr>
            </a:lvl1pPr>
          </a:lstStyle>
          <a:p>
            <a:r>
              <a:rPr lang="el-GR" dirty="0"/>
              <a:t>Τίτλος διαφάνειας</a:t>
            </a:r>
          </a:p>
        </p:txBody>
      </p:sp>
      <p:sp>
        <p:nvSpPr>
          <p:cNvPr id="3" name="Θέση περιεχομένου 2"/>
          <p:cNvSpPr>
            <a:spLocks noGrp="1"/>
          </p:cNvSpPr>
          <p:nvPr>
            <p:ph idx="1" hasCustomPrompt="1"/>
          </p:nvPr>
        </p:nvSpPr>
        <p:spPr>
          <a:xfrm>
            <a:off x="3525795" y="1825624"/>
            <a:ext cx="8017477" cy="4599889"/>
          </a:xfrm>
        </p:spPr>
        <p:txBody>
          <a:bodyPr>
            <a:normAutofit/>
          </a:bodyPr>
          <a:lstStyle>
            <a:lvl1pPr marL="0" indent="0">
              <a:buNone/>
              <a:defRPr sz="24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l-GR" dirty="0"/>
              <a:t>κείμενο</a:t>
            </a:r>
          </a:p>
        </p:txBody>
      </p:sp>
      <p:sp>
        <p:nvSpPr>
          <p:cNvPr id="6" name="Θέση αριθμού διαφάνειας 5"/>
          <p:cNvSpPr>
            <a:spLocks noGrp="1"/>
          </p:cNvSpPr>
          <p:nvPr>
            <p:ph type="sldNum" sz="quarter" idx="12"/>
          </p:nvPr>
        </p:nvSpPr>
        <p:spPr>
          <a:xfrm>
            <a:off x="359857" y="177970"/>
            <a:ext cx="402689" cy="365125"/>
          </a:xfrm>
        </p:spPr>
        <p:txBody>
          <a:bodyPr/>
          <a:lstStyle>
            <a:lvl1pPr>
              <a:defRPr sz="1400" b="1">
                <a:solidFill>
                  <a:srgbClr val="CEB02C"/>
                </a:solidFill>
              </a:defRPr>
            </a:lvl1pPr>
          </a:lstStyle>
          <a:p>
            <a:fld id="{3842428D-0812-44E2-9FBD-553AB4E1DE8E}" type="slidenum">
              <a:rPr lang="el-GR" smtClean="0"/>
              <a:pPr/>
              <a:t>‹#›</a:t>
            </a:fld>
            <a:endParaRPr lang="el-GR" dirty="0"/>
          </a:p>
        </p:txBody>
      </p:sp>
    </p:spTree>
    <p:extLst>
      <p:ext uri="{BB962C8B-B14F-4D97-AF65-F5344CB8AC3E}">
        <p14:creationId xmlns:p14="http://schemas.microsoft.com/office/powerpoint/2010/main" val="165470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
        <p:nvSpPr>
          <p:cNvPr id="10" name="Ορθογώνιο 9"/>
          <p:cNvSpPr/>
          <p:nvPr userDrawn="1"/>
        </p:nvSpPr>
        <p:spPr>
          <a:xfrm>
            <a:off x="330541" y="160528"/>
            <a:ext cx="461319" cy="448106"/>
          </a:xfrm>
          <a:prstGeom prst="rect">
            <a:avLst/>
          </a:prstGeom>
          <a:solidFill>
            <a:srgbClr val="233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Τίτλος 1"/>
          <p:cNvSpPr>
            <a:spLocks noGrp="1"/>
          </p:cNvSpPr>
          <p:nvPr>
            <p:ph type="ctrTitle" hasCustomPrompt="1"/>
          </p:nvPr>
        </p:nvSpPr>
        <p:spPr>
          <a:xfrm>
            <a:off x="3830594" y="543095"/>
            <a:ext cx="7463482" cy="698199"/>
          </a:xfrm>
        </p:spPr>
        <p:txBody>
          <a:bodyPr anchor="b">
            <a:normAutofit/>
          </a:bodyPr>
          <a:lstStyle>
            <a:lvl1pPr algn="l">
              <a:defRPr sz="3600">
                <a:solidFill>
                  <a:srgbClr val="7E2D40"/>
                </a:solidFill>
                <a:latin typeface="+mn-lt"/>
              </a:defRPr>
            </a:lvl1pPr>
          </a:lstStyle>
          <a:p>
            <a:r>
              <a:rPr lang="el-GR" dirty="0"/>
              <a:t>Περιεχόμενα παρουσίασης</a:t>
            </a:r>
          </a:p>
        </p:txBody>
      </p:sp>
      <p:sp>
        <p:nvSpPr>
          <p:cNvPr id="3" name="Υπότιτλος 2"/>
          <p:cNvSpPr>
            <a:spLocks noGrp="1"/>
          </p:cNvSpPr>
          <p:nvPr>
            <p:ph type="subTitle" idx="1" hasCustomPrompt="1"/>
          </p:nvPr>
        </p:nvSpPr>
        <p:spPr>
          <a:xfrm>
            <a:off x="3842950" y="1575530"/>
            <a:ext cx="7451126" cy="484174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dirty="0"/>
              <a:t>κείμενο</a:t>
            </a:r>
          </a:p>
        </p:txBody>
      </p:sp>
      <p:sp>
        <p:nvSpPr>
          <p:cNvPr id="6" name="Θέση αριθμού διαφάνειας 5"/>
          <p:cNvSpPr>
            <a:spLocks noGrp="1"/>
          </p:cNvSpPr>
          <p:nvPr>
            <p:ph type="sldNum" sz="quarter" idx="12"/>
          </p:nvPr>
        </p:nvSpPr>
        <p:spPr>
          <a:xfrm>
            <a:off x="345988" y="177970"/>
            <a:ext cx="397476" cy="365125"/>
          </a:xfrm>
        </p:spPr>
        <p:txBody>
          <a:bodyPr/>
          <a:lstStyle>
            <a:lvl1pPr>
              <a:defRPr sz="1400" b="1">
                <a:solidFill>
                  <a:srgbClr val="CEB02C"/>
                </a:solidFill>
              </a:defRPr>
            </a:lvl1pPr>
          </a:lstStyle>
          <a:p>
            <a:fld id="{3842428D-0812-44E2-9FBD-553AB4E1DE8E}" type="slidenum">
              <a:rPr lang="el-GR" smtClean="0"/>
              <a:pPr/>
              <a:t>‹#›</a:t>
            </a:fld>
            <a:endParaRPr lang="el-GR" dirty="0"/>
          </a:p>
        </p:txBody>
      </p:sp>
    </p:spTree>
    <p:extLst>
      <p:ext uri="{BB962C8B-B14F-4D97-AF65-F5344CB8AC3E}">
        <p14:creationId xmlns:p14="http://schemas.microsoft.com/office/powerpoint/2010/main" val="1345529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4" name="Ορθογώνιο 3"/>
          <p:cNvSpPr/>
          <p:nvPr userDrawn="1"/>
        </p:nvSpPr>
        <p:spPr>
          <a:xfrm>
            <a:off x="330541" y="160528"/>
            <a:ext cx="461319" cy="448106"/>
          </a:xfrm>
          <a:prstGeom prst="rect">
            <a:avLst/>
          </a:prstGeom>
          <a:solidFill>
            <a:srgbClr val="233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Τίτλος 1"/>
          <p:cNvSpPr>
            <a:spLocks noGrp="1"/>
          </p:cNvSpPr>
          <p:nvPr>
            <p:ph type="title" hasCustomPrompt="1"/>
          </p:nvPr>
        </p:nvSpPr>
        <p:spPr>
          <a:xfrm>
            <a:off x="3525796" y="360532"/>
            <a:ext cx="8017476" cy="1325563"/>
          </a:xfrm>
        </p:spPr>
        <p:txBody>
          <a:bodyPr>
            <a:normAutofit/>
          </a:bodyPr>
          <a:lstStyle>
            <a:lvl1pPr>
              <a:defRPr sz="2800" baseline="0">
                <a:solidFill>
                  <a:srgbClr val="7E2D40"/>
                </a:solidFill>
                <a:latin typeface="+mn-lt"/>
              </a:defRPr>
            </a:lvl1pPr>
          </a:lstStyle>
          <a:p>
            <a:r>
              <a:rPr lang="el-GR" dirty="0"/>
              <a:t>Τίτλος διαφάνειας</a:t>
            </a:r>
          </a:p>
        </p:txBody>
      </p:sp>
      <p:sp>
        <p:nvSpPr>
          <p:cNvPr id="3" name="Θέση περιεχομένου 2"/>
          <p:cNvSpPr>
            <a:spLocks noGrp="1"/>
          </p:cNvSpPr>
          <p:nvPr>
            <p:ph idx="1" hasCustomPrompt="1"/>
          </p:nvPr>
        </p:nvSpPr>
        <p:spPr>
          <a:xfrm>
            <a:off x="3525795" y="1825624"/>
            <a:ext cx="8017477" cy="4599889"/>
          </a:xfrm>
        </p:spPr>
        <p:txBody>
          <a:bodyPr>
            <a:normAutofit/>
          </a:bodyPr>
          <a:lstStyle>
            <a:lvl1pPr marL="0" indent="0">
              <a:buNone/>
              <a:defRPr sz="24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l-GR" dirty="0"/>
              <a:t>κείμενο</a:t>
            </a:r>
          </a:p>
        </p:txBody>
      </p:sp>
      <p:sp>
        <p:nvSpPr>
          <p:cNvPr id="6" name="Θέση αριθμού διαφάνειας 5"/>
          <p:cNvSpPr>
            <a:spLocks noGrp="1"/>
          </p:cNvSpPr>
          <p:nvPr>
            <p:ph type="sldNum" sz="quarter" idx="12"/>
          </p:nvPr>
        </p:nvSpPr>
        <p:spPr>
          <a:xfrm>
            <a:off x="359857" y="177970"/>
            <a:ext cx="402689" cy="365125"/>
          </a:xfrm>
        </p:spPr>
        <p:txBody>
          <a:bodyPr/>
          <a:lstStyle>
            <a:lvl1pPr>
              <a:defRPr sz="1400" b="1">
                <a:solidFill>
                  <a:srgbClr val="CEB02C"/>
                </a:solidFill>
              </a:defRPr>
            </a:lvl1pPr>
          </a:lstStyle>
          <a:p>
            <a:fld id="{3842428D-0812-44E2-9FBD-553AB4E1DE8E}" type="slidenum">
              <a:rPr lang="el-GR" smtClean="0"/>
              <a:pPr/>
              <a:t>‹#›</a:t>
            </a:fld>
            <a:endParaRPr lang="el-GR" dirty="0"/>
          </a:p>
        </p:txBody>
      </p:sp>
    </p:spTree>
    <p:extLst>
      <p:ext uri="{BB962C8B-B14F-4D97-AF65-F5344CB8AC3E}">
        <p14:creationId xmlns:p14="http://schemas.microsoft.com/office/powerpoint/2010/main" val="3752297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894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2428D-0812-44E2-9FBD-553AB4E1DE8E}" type="slidenum">
              <a:rPr lang="el-GR" smtClean="0"/>
              <a:t>‹#›</a:t>
            </a:fld>
            <a:endParaRPr lang="el-GR"/>
          </a:p>
        </p:txBody>
      </p:sp>
      <p:pic>
        <p:nvPicPr>
          <p:cNvPr id="8" name="Εικόνα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0"/>
            <a:ext cx="12193435" cy="6858000"/>
          </a:xfrm>
          <a:prstGeom prst="rect">
            <a:avLst/>
          </a:prstGeom>
        </p:spPr>
      </p:pic>
    </p:spTree>
    <p:extLst>
      <p:ext uri="{BB962C8B-B14F-4D97-AF65-F5344CB8AC3E}">
        <p14:creationId xmlns:p14="http://schemas.microsoft.com/office/powerpoint/2010/main" val="3032740228"/>
      </p:ext>
    </p:extLst>
  </p:cSld>
  <p:clrMap bg1="lt1" tx1="dk1" bg2="lt2" tx2="dk2" accent1="accent1" accent2="accent2" accent3="accent3" accent4="accent4" accent5="accent5" accent6="accent6" hlink="hlink" folHlink="folHlink"/>
  <p:sldLayoutIdLst>
    <p:sldLayoutId id="2147483651" r:id="rId1"/>
    <p:sldLayoutId id="214748365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2428D-0812-44E2-9FBD-553AB4E1DE8E}" type="slidenum">
              <a:rPr lang="el-GR" smtClean="0"/>
              <a:t>‹#›</a:t>
            </a:fld>
            <a:endParaRPr lang="el-GR"/>
          </a:p>
        </p:txBody>
      </p:sp>
      <p:pic>
        <p:nvPicPr>
          <p:cNvPr id="8" name="Εικόνα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0"/>
            <a:ext cx="12193435" cy="6858000"/>
          </a:xfrm>
          <a:prstGeom prst="rect">
            <a:avLst/>
          </a:prstGeom>
        </p:spPr>
      </p:pic>
    </p:spTree>
    <p:extLst>
      <p:ext uri="{BB962C8B-B14F-4D97-AF65-F5344CB8AC3E}">
        <p14:creationId xmlns:p14="http://schemas.microsoft.com/office/powerpoint/2010/main" val="3224564432"/>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jpeg"/><Relationship Id="rId1" Type="http://schemas.openxmlformats.org/officeDocument/2006/relationships/slideLayout" Target="../slideLayouts/slideLayout5.xml"/><Relationship Id="rId6" Type="http://schemas.openxmlformats.org/officeDocument/2006/relationships/hyperlink" Target="https://imegsevee.gr/%CE%AD%CF%81%CE%B3%CE%B1/parakolouthisi-prognosi-paragogikou-epixeirimatikou/" TargetMode="Externa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47672" y="573356"/>
            <a:ext cx="8017476" cy="1325563"/>
          </a:xfrm>
        </p:spPr>
        <p:txBody>
          <a:bodyPr/>
          <a:lstStyle/>
          <a:p>
            <a:pPr algn="ctr"/>
            <a:r>
              <a:rPr lang="el-GR" b="1" dirty="0">
                <a:solidFill>
                  <a:schemeClr val="accent1">
                    <a:lumMod val="50000"/>
                  </a:schemeClr>
                </a:solidFill>
              </a:rPr>
              <a:t>Παρεμβάσεις του Ινστιτούτου Μικρών Επιχειρήσεων της ΓΣΕΒΕΕ για τις δεξιότητες</a:t>
            </a:r>
          </a:p>
        </p:txBody>
      </p:sp>
      <p:sp>
        <p:nvSpPr>
          <p:cNvPr id="4" name="Θέση αριθμού διαφάνειας 3"/>
          <p:cNvSpPr>
            <a:spLocks noGrp="1"/>
          </p:cNvSpPr>
          <p:nvPr>
            <p:ph type="sldNum" sz="quarter" idx="12"/>
          </p:nvPr>
        </p:nvSpPr>
        <p:spPr>
          <a:xfrm>
            <a:off x="400818" y="147707"/>
            <a:ext cx="446470" cy="42564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842428D-0812-44E2-9FBD-553AB4E1DE8E}" type="slidenum">
              <a:rPr kumimoji="0" lang="el-GR" sz="1400" b="1" i="0" u="none" strike="noStrike" kern="1200" cap="none" spc="0" normalizeH="0" baseline="0" noProof="0" smtClean="0">
                <a:ln>
                  <a:noFill/>
                </a:ln>
                <a:solidFill>
                  <a:srgbClr val="CEB02C"/>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l-GR" sz="1400" b="1" i="0" u="none" strike="noStrike" kern="1200" cap="none" spc="0" normalizeH="0" baseline="0" noProof="0" dirty="0">
              <a:ln>
                <a:noFill/>
              </a:ln>
              <a:solidFill>
                <a:srgbClr val="CEB02C"/>
              </a:solidFill>
              <a:effectLst/>
              <a:uLnTx/>
              <a:uFillTx/>
              <a:latin typeface="Calibri" panose="020F0502020204030204"/>
              <a:ea typeface="+mn-ea"/>
              <a:cs typeface="+mn-cs"/>
            </a:endParaRPr>
          </a:p>
        </p:txBody>
      </p:sp>
      <p:pic>
        <p:nvPicPr>
          <p:cNvPr id="6" name="Εικόνα 5"/>
          <p:cNvPicPr>
            <a:picLocks noChangeAspect="1"/>
          </p:cNvPicPr>
          <p:nvPr/>
        </p:nvPicPr>
        <p:blipFill>
          <a:blip r:embed="rId2"/>
          <a:stretch>
            <a:fillRect/>
          </a:stretch>
        </p:blipFill>
        <p:spPr>
          <a:xfrm>
            <a:off x="4635011" y="3189004"/>
            <a:ext cx="5993840" cy="1770078"/>
          </a:xfrm>
          <a:prstGeom prst="rect">
            <a:avLst/>
          </a:prstGeom>
        </p:spPr>
      </p:pic>
      <p:sp>
        <p:nvSpPr>
          <p:cNvPr id="3" name="TextBox 2"/>
          <p:cNvSpPr txBox="1"/>
          <p:nvPr/>
        </p:nvSpPr>
        <p:spPr>
          <a:xfrm>
            <a:off x="0" y="0"/>
            <a:ext cx="3146854" cy="6858000"/>
          </a:xfrm>
          <a:prstGeom prst="rect">
            <a:avLst/>
          </a:prstGeom>
          <a:blipFill>
            <a:blip r:embed="rId3"/>
            <a:tile tx="0" ty="0" sx="100000" sy="100000" flip="none" algn="tl"/>
          </a:blipFill>
        </p:spPr>
        <p:txBody>
          <a:bodyPr wrap="square" rtlCol="0">
            <a:spAutoFit/>
          </a:bodyPr>
          <a:lstStyle/>
          <a:p>
            <a:endParaRPr lang="el-GR" dirty="0"/>
          </a:p>
        </p:txBody>
      </p:sp>
    </p:spTree>
    <p:extLst>
      <p:ext uri="{BB962C8B-B14F-4D97-AF65-F5344CB8AC3E}">
        <p14:creationId xmlns:p14="http://schemas.microsoft.com/office/powerpoint/2010/main" val="1177142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45840" y="258932"/>
            <a:ext cx="8281912" cy="1325563"/>
          </a:xfrm>
        </p:spPr>
        <p:txBody>
          <a:bodyPr>
            <a:normAutofit/>
          </a:bodyPr>
          <a:lstStyle/>
          <a:p>
            <a:pPr algn="ctr"/>
            <a:r>
              <a:rPr lang="el-GR" b="1" dirty="0">
                <a:solidFill>
                  <a:schemeClr val="accent1">
                    <a:lumMod val="50000"/>
                  </a:schemeClr>
                </a:solidFill>
              </a:rPr>
              <a:t>Κοινή δράση των κοινωνικών εταίρων</a:t>
            </a:r>
            <a:br>
              <a:rPr lang="el-GR" b="1" dirty="0">
                <a:solidFill>
                  <a:schemeClr val="accent1">
                    <a:lumMod val="50000"/>
                  </a:schemeClr>
                </a:solidFill>
              </a:rPr>
            </a:br>
            <a:r>
              <a:rPr lang="el-GR" b="1" i="1" dirty="0">
                <a:solidFill>
                  <a:schemeClr val="accent1">
                    <a:lumMod val="50000"/>
                  </a:schemeClr>
                </a:solidFill>
              </a:rPr>
              <a:t>Γενικές πανελλαδικές έρευνες αναγκών δεξιοτήτων εργοδοτών και εργαζομένων</a:t>
            </a:r>
          </a:p>
        </p:txBody>
      </p:sp>
      <p:sp>
        <p:nvSpPr>
          <p:cNvPr id="4" name="Θέση αριθμού διαφάνειας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2428D-0812-44E2-9FBD-553AB4E1DE8E}" type="slidenum">
              <a:rPr kumimoji="0" lang="el-GR" sz="1400" b="1" i="0" u="none" strike="noStrike" kern="1200" cap="none" spc="0" normalizeH="0" baseline="0" noProof="0" smtClean="0">
                <a:ln>
                  <a:noFill/>
                </a:ln>
                <a:solidFill>
                  <a:srgbClr val="CEB02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l-GR" sz="1400" b="1" i="0" u="none" strike="noStrike" kern="1200" cap="none" spc="0" normalizeH="0" baseline="0" noProof="0" dirty="0">
              <a:ln>
                <a:noFill/>
              </a:ln>
              <a:solidFill>
                <a:srgbClr val="CEB02C"/>
              </a:solidFill>
              <a:effectLst/>
              <a:uLnTx/>
              <a:uFillTx/>
              <a:latin typeface="Calibri" panose="020F0502020204030204"/>
              <a:ea typeface="+mn-ea"/>
              <a:cs typeface="+mn-cs"/>
            </a:endParaRPr>
          </a:p>
        </p:txBody>
      </p:sp>
      <p:pic>
        <p:nvPicPr>
          <p:cNvPr id="7" name="Εικόνα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7321" y="2028305"/>
            <a:ext cx="3099358" cy="4665569"/>
          </a:xfrm>
          <a:prstGeom prst="rect">
            <a:avLst/>
          </a:prstGeom>
        </p:spPr>
      </p:pic>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4029" y="2028305"/>
            <a:ext cx="3099358" cy="4665569"/>
          </a:xfrm>
          <a:prstGeom prst="rect">
            <a:avLst/>
          </a:prstGeom>
        </p:spPr>
      </p:pic>
      <p:sp>
        <p:nvSpPr>
          <p:cNvPr id="6" name="TextBox 5"/>
          <p:cNvSpPr txBox="1"/>
          <p:nvPr/>
        </p:nvSpPr>
        <p:spPr>
          <a:xfrm>
            <a:off x="0" y="0"/>
            <a:ext cx="3146854" cy="6858000"/>
          </a:xfrm>
          <a:prstGeom prst="rect">
            <a:avLst/>
          </a:prstGeom>
          <a:blipFill>
            <a:blip r:embed="rId4"/>
            <a:tile tx="0" ty="0" sx="100000" sy="100000" flip="none" algn="tl"/>
          </a:blipFill>
        </p:spPr>
        <p:txBody>
          <a:bodyPr wrap="square" rtlCol="0">
            <a:spAutoFit/>
          </a:bodyPr>
          <a:lstStyle/>
          <a:p>
            <a:endParaRPr lang="el-GR" dirty="0"/>
          </a:p>
        </p:txBody>
      </p:sp>
    </p:spTree>
    <p:extLst>
      <p:ext uri="{BB962C8B-B14F-4D97-AF65-F5344CB8AC3E}">
        <p14:creationId xmlns:p14="http://schemas.microsoft.com/office/powerpoint/2010/main" val="3350548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47672" y="166200"/>
            <a:ext cx="8369657" cy="1325563"/>
          </a:xfrm>
        </p:spPr>
        <p:txBody>
          <a:bodyPr>
            <a:normAutofit/>
          </a:bodyPr>
          <a:lstStyle/>
          <a:p>
            <a:pPr algn="ctr"/>
            <a:r>
              <a:rPr lang="el-GR" b="1" dirty="0">
                <a:solidFill>
                  <a:schemeClr val="accent1">
                    <a:lumMod val="50000"/>
                  </a:schemeClr>
                </a:solidFill>
              </a:rPr>
              <a:t>Κοινή δράση των κοινωνικών εταίρων</a:t>
            </a:r>
            <a:br>
              <a:rPr lang="el-GR" b="1" dirty="0">
                <a:solidFill>
                  <a:schemeClr val="accent1">
                    <a:lumMod val="50000"/>
                  </a:schemeClr>
                </a:solidFill>
              </a:rPr>
            </a:br>
            <a:r>
              <a:rPr lang="el-GR" b="1" i="1" dirty="0">
                <a:solidFill>
                  <a:schemeClr val="accent1">
                    <a:lumMod val="50000"/>
                  </a:schemeClr>
                </a:solidFill>
              </a:rPr>
              <a:t>Μελέτες αποτίμησης πολιτικών δεξιοτήτων και εργαστήριο κοινωνικού διαλόγου</a:t>
            </a:r>
          </a:p>
        </p:txBody>
      </p:sp>
      <p:sp>
        <p:nvSpPr>
          <p:cNvPr id="4" name="Θέση αριθμού διαφάνειας 3"/>
          <p:cNvSpPr>
            <a:spLocks noGrp="1"/>
          </p:cNvSpPr>
          <p:nvPr>
            <p:ph type="sldNum" sz="quarter" idx="12"/>
          </p:nvPr>
        </p:nvSpPr>
        <p:spPr>
          <a:xfrm>
            <a:off x="400818" y="147707"/>
            <a:ext cx="446470" cy="42564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842428D-0812-44E2-9FBD-553AB4E1DE8E}" type="slidenum">
              <a:rPr kumimoji="0" lang="el-GR" sz="1400" b="1" i="0" u="none" strike="noStrike" kern="1200" cap="none" spc="0" normalizeH="0" baseline="0" noProof="0" smtClean="0">
                <a:ln>
                  <a:noFill/>
                </a:ln>
                <a:solidFill>
                  <a:srgbClr val="CEB02C"/>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l-GR" sz="1400" b="1" i="0" u="none" strike="noStrike" kern="1200" cap="none" spc="0" normalizeH="0" baseline="0" noProof="0" dirty="0">
              <a:ln>
                <a:noFill/>
              </a:ln>
              <a:solidFill>
                <a:srgbClr val="CEB02C"/>
              </a:solidFill>
              <a:effectLst/>
              <a:uLnTx/>
              <a:uFillTx/>
              <a:latin typeface="Calibri" panose="020F0502020204030204"/>
              <a:ea typeface="+mn-ea"/>
              <a:cs typeface="+mn-cs"/>
            </a:endParaRPr>
          </a:p>
        </p:txBody>
      </p:sp>
      <p:sp>
        <p:nvSpPr>
          <p:cNvPr id="9" name="Θέση περιεχομένου 8">
            <a:extLst>
              <a:ext uri="{FF2B5EF4-FFF2-40B4-BE49-F238E27FC236}">
                <a16:creationId xmlns:a16="http://schemas.microsoft.com/office/drawing/2014/main" id="{05A187B9-4C48-43EA-810E-1B6F6C281A29}"/>
              </a:ext>
            </a:extLst>
          </p:cNvPr>
          <p:cNvSpPr>
            <a:spLocks noGrp="1"/>
          </p:cNvSpPr>
          <p:nvPr>
            <p:ph idx="1"/>
          </p:nvPr>
        </p:nvSpPr>
        <p:spPr>
          <a:xfrm>
            <a:off x="3650141" y="1689178"/>
            <a:ext cx="7968611" cy="5002622"/>
          </a:xfrm>
        </p:spPr>
        <p:txBody>
          <a:bodyPr>
            <a:normAutofit/>
          </a:bodyPr>
          <a:lstStyle/>
          <a:p>
            <a:pPr marL="342900" indent="-342900" algn="just">
              <a:lnSpc>
                <a:spcPct val="100000"/>
              </a:lnSpc>
              <a:spcBef>
                <a:spcPts val="0"/>
              </a:spcBef>
              <a:buFont typeface="Arial" panose="020B0604020202020204" pitchFamily="34" charset="0"/>
              <a:buChar char="•"/>
            </a:pPr>
            <a:r>
              <a:rPr lang="el-GR" sz="1800" dirty="0">
                <a:solidFill>
                  <a:srgbClr val="002060"/>
                </a:solidFill>
              </a:rPr>
              <a:t>Δύο μελέτες αποτίμησης των πολιτικών δεξιοτήτων (μία εκ μέρους της οργάνωσης εκπροσώπησης των εργαζομένων / ΓΣΕΕ και μία εκ μέρους των εργοδοτικών οργανώσεων με έμφαση στην αξιολόγηση του συστήματος διακυβέρνησης δεξιοτήτων.</a:t>
            </a:r>
          </a:p>
          <a:p>
            <a:pPr algn="just">
              <a:lnSpc>
                <a:spcPct val="100000"/>
              </a:lnSpc>
              <a:spcBef>
                <a:spcPts val="0"/>
              </a:spcBef>
            </a:pPr>
            <a:endParaRPr lang="el-GR" sz="1800" dirty="0">
              <a:solidFill>
                <a:srgbClr val="002060"/>
              </a:solidFill>
            </a:endParaRPr>
          </a:p>
          <a:p>
            <a:pPr marL="342900" indent="-342900" algn="just">
              <a:lnSpc>
                <a:spcPct val="100000"/>
              </a:lnSpc>
              <a:spcBef>
                <a:spcPts val="0"/>
              </a:spcBef>
              <a:buFont typeface="Arial" panose="020B0604020202020204" pitchFamily="34" charset="0"/>
              <a:buChar char="•"/>
            </a:pPr>
            <a:r>
              <a:rPr lang="el-GR" sz="1800" dirty="0">
                <a:solidFill>
                  <a:srgbClr val="002060"/>
                </a:solidFill>
              </a:rPr>
              <a:t>Εργαστήριο κοινωνικού διαλόγου και σύνθεση κειμένου πολιτικής για τις πολιτικές δεξιοτήτων εκ μέρους των θεσμικών κοινωνικών εταίρων (ΓΣΕΕ, ΓΣΕΒΕΕ, ΕΣΕΕ, ΣΕΤΕ).</a:t>
            </a:r>
          </a:p>
          <a:p>
            <a:pPr algn="just">
              <a:lnSpc>
                <a:spcPct val="120000"/>
              </a:lnSpc>
            </a:pPr>
            <a:endParaRPr lang="el-GR" sz="2900" dirty="0">
              <a:solidFill>
                <a:srgbClr val="002060"/>
              </a:solidFill>
            </a:endParaRPr>
          </a:p>
        </p:txBody>
      </p:sp>
      <p:pic>
        <p:nvPicPr>
          <p:cNvPr id="5" name="Εικόνα 4">
            <a:extLst>
              <a:ext uri="{FF2B5EF4-FFF2-40B4-BE49-F238E27FC236}">
                <a16:creationId xmlns:a16="http://schemas.microsoft.com/office/drawing/2014/main" id="{F7067F10-3090-44FE-B4C4-7A9C8FDCA5A1}"/>
              </a:ext>
            </a:extLst>
          </p:cNvPr>
          <p:cNvPicPr>
            <a:picLocks noChangeAspect="1"/>
          </p:cNvPicPr>
          <p:nvPr/>
        </p:nvPicPr>
        <p:blipFill>
          <a:blip r:embed="rId2"/>
          <a:stretch>
            <a:fillRect/>
          </a:stretch>
        </p:blipFill>
        <p:spPr>
          <a:xfrm>
            <a:off x="4505450" y="4144161"/>
            <a:ext cx="1730420" cy="2432807"/>
          </a:xfrm>
          <a:prstGeom prst="rect">
            <a:avLst/>
          </a:prstGeom>
        </p:spPr>
      </p:pic>
      <p:pic>
        <p:nvPicPr>
          <p:cNvPr id="6" name="Εικόνα 5">
            <a:extLst>
              <a:ext uri="{FF2B5EF4-FFF2-40B4-BE49-F238E27FC236}">
                <a16:creationId xmlns:a16="http://schemas.microsoft.com/office/drawing/2014/main" id="{0B724B73-51C9-4529-8B3C-28960836A218}"/>
              </a:ext>
            </a:extLst>
          </p:cNvPr>
          <p:cNvPicPr>
            <a:picLocks noChangeAspect="1"/>
          </p:cNvPicPr>
          <p:nvPr/>
        </p:nvPicPr>
        <p:blipFill>
          <a:blip r:embed="rId3"/>
          <a:stretch>
            <a:fillRect/>
          </a:stretch>
        </p:blipFill>
        <p:spPr>
          <a:xfrm>
            <a:off x="7196891" y="4144160"/>
            <a:ext cx="1730420" cy="2432807"/>
          </a:xfrm>
          <a:prstGeom prst="rect">
            <a:avLst/>
          </a:prstGeom>
        </p:spPr>
      </p:pic>
      <p:pic>
        <p:nvPicPr>
          <p:cNvPr id="7" name="Εικόνα 6">
            <a:extLst>
              <a:ext uri="{FF2B5EF4-FFF2-40B4-BE49-F238E27FC236}">
                <a16:creationId xmlns:a16="http://schemas.microsoft.com/office/drawing/2014/main" id="{192D0494-F879-4BCB-B8A8-7E9CC200F540}"/>
              </a:ext>
            </a:extLst>
          </p:cNvPr>
          <p:cNvPicPr>
            <a:picLocks noChangeAspect="1"/>
          </p:cNvPicPr>
          <p:nvPr/>
        </p:nvPicPr>
        <p:blipFill>
          <a:blip r:embed="rId4"/>
          <a:stretch>
            <a:fillRect/>
          </a:stretch>
        </p:blipFill>
        <p:spPr>
          <a:xfrm>
            <a:off x="9597007" y="4144160"/>
            <a:ext cx="1730420" cy="2432807"/>
          </a:xfrm>
          <a:prstGeom prst="rect">
            <a:avLst/>
          </a:prstGeom>
        </p:spPr>
      </p:pic>
      <p:sp>
        <p:nvSpPr>
          <p:cNvPr id="8" name="TextBox 7"/>
          <p:cNvSpPr txBox="1"/>
          <p:nvPr/>
        </p:nvSpPr>
        <p:spPr>
          <a:xfrm>
            <a:off x="0" y="0"/>
            <a:ext cx="3146854" cy="6858000"/>
          </a:xfrm>
          <a:prstGeom prst="rect">
            <a:avLst/>
          </a:prstGeom>
          <a:blipFill>
            <a:blip r:embed="rId5"/>
            <a:tile tx="0" ty="0" sx="100000" sy="100000" flip="none" algn="tl"/>
          </a:blipFill>
        </p:spPr>
        <p:txBody>
          <a:bodyPr wrap="square" rtlCol="0">
            <a:spAutoFit/>
          </a:bodyPr>
          <a:lstStyle/>
          <a:p>
            <a:endParaRPr lang="el-GR" dirty="0"/>
          </a:p>
        </p:txBody>
      </p:sp>
    </p:spTree>
    <p:extLst>
      <p:ext uri="{BB962C8B-B14F-4D97-AF65-F5344CB8AC3E}">
        <p14:creationId xmlns:p14="http://schemas.microsoft.com/office/powerpoint/2010/main" val="3141813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47672" y="573356"/>
            <a:ext cx="8017476" cy="1325563"/>
          </a:xfrm>
        </p:spPr>
        <p:txBody>
          <a:bodyPr/>
          <a:lstStyle/>
          <a:p>
            <a:pPr algn="ctr"/>
            <a:r>
              <a:rPr lang="el-GR" b="1" dirty="0">
                <a:solidFill>
                  <a:schemeClr val="accent1">
                    <a:lumMod val="50000"/>
                  </a:schemeClr>
                </a:solidFill>
              </a:rPr>
              <a:t>Δράση ΙΜΕ ΓΣΕΒΕΕ για την μελέτη και ανάλυση των παραγόντων αλλαγής των επαγγελμάτων</a:t>
            </a:r>
          </a:p>
        </p:txBody>
      </p:sp>
      <p:sp>
        <p:nvSpPr>
          <p:cNvPr id="4" name="Θέση αριθμού διαφάνειας 3"/>
          <p:cNvSpPr>
            <a:spLocks noGrp="1"/>
          </p:cNvSpPr>
          <p:nvPr>
            <p:ph type="sldNum" sz="quarter" idx="12"/>
          </p:nvPr>
        </p:nvSpPr>
        <p:spPr>
          <a:xfrm>
            <a:off x="400818" y="147707"/>
            <a:ext cx="446470" cy="42564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842428D-0812-44E2-9FBD-553AB4E1DE8E}" type="slidenum">
              <a:rPr kumimoji="0" lang="el-GR" sz="1400" b="1" i="0" u="none" strike="noStrike" kern="1200" cap="none" spc="0" normalizeH="0" baseline="0" noProof="0" smtClean="0">
                <a:ln>
                  <a:noFill/>
                </a:ln>
                <a:solidFill>
                  <a:srgbClr val="CEB02C"/>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l-GR" sz="1400" b="1" i="0" u="none" strike="noStrike" kern="1200" cap="none" spc="0" normalizeH="0" baseline="0" noProof="0" dirty="0">
              <a:ln>
                <a:noFill/>
              </a:ln>
              <a:solidFill>
                <a:srgbClr val="CEB02C"/>
              </a:solidFill>
              <a:effectLst/>
              <a:uLnTx/>
              <a:uFillTx/>
              <a:latin typeface="Calibri" panose="020F0502020204030204"/>
              <a:ea typeface="+mn-ea"/>
              <a:cs typeface="+mn-cs"/>
            </a:endParaRPr>
          </a:p>
        </p:txBody>
      </p:sp>
      <p:pic>
        <p:nvPicPr>
          <p:cNvPr id="6" name="Εικόνα 5"/>
          <p:cNvPicPr>
            <a:picLocks noChangeAspect="1"/>
          </p:cNvPicPr>
          <p:nvPr/>
        </p:nvPicPr>
        <p:blipFill>
          <a:blip r:embed="rId2"/>
          <a:stretch>
            <a:fillRect/>
          </a:stretch>
        </p:blipFill>
        <p:spPr>
          <a:xfrm>
            <a:off x="5733969" y="5379143"/>
            <a:ext cx="3963705" cy="1093665"/>
          </a:xfrm>
          <a:prstGeom prst="rect">
            <a:avLst/>
          </a:prstGeom>
        </p:spPr>
      </p:pic>
      <p:sp>
        <p:nvSpPr>
          <p:cNvPr id="3" name="TextBox 2"/>
          <p:cNvSpPr txBox="1"/>
          <p:nvPr/>
        </p:nvSpPr>
        <p:spPr>
          <a:xfrm>
            <a:off x="0" y="0"/>
            <a:ext cx="3146854" cy="6858000"/>
          </a:xfrm>
          <a:prstGeom prst="rect">
            <a:avLst/>
          </a:prstGeom>
          <a:blipFill>
            <a:blip r:embed="rId3"/>
            <a:tile tx="0" ty="0" sx="100000" sy="100000" flip="none" algn="tl"/>
          </a:blipFill>
        </p:spPr>
        <p:txBody>
          <a:bodyPr wrap="square" rtlCol="0">
            <a:spAutoFit/>
          </a:bodyPr>
          <a:lstStyle/>
          <a:p>
            <a:endParaRPr lang="el-GR" dirty="0"/>
          </a:p>
        </p:txBody>
      </p:sp>
      <p:sp>
        <p:nvSpPr>
          <p:cNvPr id="7" name="TextBox 6">
            <a:extLst>
              <a:ext uri="{FF2B5EF4-FFF2-40B4-BE49-F238E27FC236}">
                <a16:creationId xmlns:a16="http://schemas.microsoft.com/office/drawing/2014/main" id="{2A9CA822-3A18-4762-9711-1A112A1C14A8}"/>
              </a:ext>
            </a:extLst>
          </p:cNvPr>
          <p:cNvSpPr txBox="1"/>
          <p:nvPr/>
        </p:nvSpPr>
        <p:spPr>
          <a:xfrm>
            <a:off x="3547671" y="2138599"/>
            <a:ext cx="7928467" cy="3046988"/>
          </a:xfrm>
          <a:prstGeom prst="rect">
            <a:avLst/>
          </a:prstGeom>
          <a:noFill/>
        </p:spPr>
        <p:txBody>
          <a:bodyPr wrap="square">
            <a:spAutoFit/>
          </a:bodyPr>
          <a:lstStyle/>
          <a:p>
            <a:pPr algn="ctr"/>
            <a:r>
              <a:rPr lang="el-GR" sz="2400" b="1" dirty="0">
                <a:solidFill>
                  <a:schemeClr val="accent1">
                    <a:lumMod val="50000"/>
                  </a:schemeClr>
                </a:solidFill>
                <a:ea typeface="+mj-ea"/>
                <a:cs typeface="+mj-cs"/>
              </a:rPr>
              <a:t>Παρεμβάσεις της ΓΣΕΒΕΕ για τη συστηματική παρακολούθηση και πρόγνωση αλλαγών του παραγωγικού και επιχειρηματικού περιβάλλοντος των μικρομεσαίων επιχειρήσεων </a:t>
            </a:r>
            <a:r>
              <a:rPr lang="el-GR" sz="2400" dirty="0">
                <a:solidFill>
                  <a:schemeClr val="accent1">
                    <a:lumMod val="50000"/>
                  </a:schemeClr>
                </a:solidFill>
                <a:ea typeface="+mj-ea"/>
                <a:cs typeface="+mj-cs"/>
              </a:rPr>
              <a:t>(MIS 5003864)</a:t>
            </a:r>
          </a:p>
          <a:p>
            <a:pPr algn="ctr"/>
            <a:endParaRPr lang="el-GR" sz="2400" dirty="0">
              <a:solidFill>
                <a:schemeClr val="accent1">
                  <a:lumMod val="50000"/>
                </a:schemeClr>
              </a:solidFill>
              <a:ea typeface="+mj-ea"/>
              <a:cs typeface="+mj-cs"/>
            </a:endParaRPr>
          </a:p>
          <a:p>
            <a:pPr algn="ctr"/>
            <a:r>
              <a:rPr lang="el-GR" sz="2400" b="1" dirty="0">
                <a:solidFill>
                  <a:schemeClr val="accent1">
                    <a:lumMod val="50000"/>
                  </a:schemeClr>
                </a:solidFill>
                <a:ea typeface="+mj-ea"/>
                <a:cs typeface="+mj-cs"/>
              </a:rPr>
              <a:t>Ε.Π. «Ανταγωνιστικότητα, Επιχειρηματικότητα &amp; Καινοτομία» </a:t>
            </a:r>
          </a:p>
          <a:p>
            <a:pPr algn="ctr"/>
            <a:r>
              <a:rPr lang="el-GR" sz="2400" b="1" dirty="0">
                <a:solidFill>
                  <a:schemeClr val="accent1">
                    <a:lumMod val="50000"/>
                  </a:schemeClr>
                </a:solidFill>
                <a:ea typeface="+mj-ea"/>
                <a:cs typeface="+mj-cs"/>
              </a:rPr>
              <a:t>ΕΣΠΑ 2014-2020</a:t>
            </a:r>
          </a:p>
        </p:txBody>
      </p:sp>
    </p:spTree>
    <p:extLst>
      <p:ext uri="{BB962C8B-B14F-4D97-AF65-F5344CB8AC3E}">
        <p14:creationId xmlns:p14="http://schemas.microsoft.com/office/powerpoint/2010/main" val="3366913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87C007-7E6B-6046-9384-879069A2C2C5}"/>
              </a:ext>
            </a:extLst>
          </p:cNvPr>
          <p:cNvSpPr txBox="1"/>
          <p:nvPr/>
        </p:nvSpPr>
        <p:spPr>
          <a:xfrm>
            <a:off x="4730469" y="382704"/>
            <a:ext cx="4929662" cy="769441"/>
          </a:xfrm>
          <a:prstGeom prst="rect">
            <a:avLst/>
          </a:prstGeom>
          <a:noFill/>
        </p:spPr>
        <p:txBody>
          <a:bodyPr wrap="square" rtlCol="0">
            <a:spAutoFit/>
          </a:bodyPr>
          <a:lstStyle/>
          <a:p>
            <a:pPr algn="ctr"/>
            <a:r>
              <a:rPr lang="el-GR" sz="2200" b="1" dirty="0">
                <a:solidFill>
                  <a:schemeClr val="accent1">
                    <a:lumMod val="50000"/>
                  </a:schemeClr>
                </a:solidFill>
                <a:latin typeface="Century Gothic" panose="020B0502020202020204" pitchFamily="34" charset="0"/>
                <a:cs typeface="Poppins" pitchFamily="2" charset="77"/>
              </a:rPr>
              <a:t>ΔΡΑΣΕΙΣ ΠΑΡΑΚΟΛΟΥΘΗΣΗΣ &amp; ΑΝΑΛΥΣΗΣ ΕΠΑΓΓΕΛΜΑΤΩΝ</a:t>
            </a:r>
            <a:endParaRPr lang="en-US" sz="1600" b="1" dirty="0">
              <a:solidFill>
                <a:schemeClr val="accent1">
                  <a:lumMod val="50000"/>
                </a:schemeClr>
              </a:solidFill>
              <a:latin typeface="Century Gothic" panose="020B0502020202020204" pitchFamily="34" charset="0"/>
              <a:cs typeface="Poppins" pitchFamily="2" charset="77"/>
            </a:endParaRPr>
          </a:p>
        </p:txBody>
      </p:sp>
      <p:sp>
        <p:nvSpPr>
          <p:cNvPr id="4" name="Rounded Rectangle 3">
            <a:extLst>
              <a:ext uri="{FF2B5EF4-FFF2-40B4-BE49-F238E27FC236}">
                <a16:creationId xmlns:a16="http://schemas.microsoft.com/office/drawing/2014/main" id="{890398A2-1FAD-E54A-83E5-1787EDBBFAF6}"/>
              </a:ext>
            </a:extLst>
          </p:cNvPr>
          <p:cNvSpPr/>
          <p:nvPr/>
        </p:nvSpPr>
        <p:spPr>
          <a:xfrm>
            <a:off x="4345563" y="1581710"/>
            <a:ext cx="2307066" cy="5071753"/>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A922DADD-4A78-2B43-9D07-DC156083C411}"/>
              </a:ext>
            </a:extLst>
          </p:cNvPr>
          <p:cNvSpPr/>
          <p:nvPr/>
        </p:nvSpPr>
        <p:spPr>
          <a:xfrm>
            <a:off x="1072055" y="1719471"/>
            <a:ext cx="1688105" cy="168810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9769F574-6873-584A-A385-EF41FFD918D8}"/>
              </a:ext>
            </a:extLst>
          </p:cNvPr>
          <p:cNvSpPr/>
          <p:nvPr/>
        </p:nvSpPr>
        <p:spPr>
          <a:xfrm>
            <a:off x="4655044" y="2014467"/>
            <a:ext cx="1688105" cy="168810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42489650-E156-FC48-934E-AB71E017E329}"/>
              </a:ext>
            </a:extLst>
          </p:cNvPr>
          <p:cNvSpPr/>
          <p:nvPr/>
        </p:nvSpPr>
        <p:spPr>
          <a:xfrm>
            <a:off x="8383971" y="1918475"/>
            <a:ext cx="1688105" cy="168810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 name="Rounded Rectangle 13">
            <a:extLst>
              <a:ext uri="{FF2B5EF4-FFF2-40B4-BE49-F238E27FC236}">
                <a16:creationId xmlns:a16="http://schemas.microsoft.com/office/drawing/2014/main" id="{6A9E9382-2558-674F-984E-06BE58172A47}"/>
              </a:ext>
            </a:extLst>
          </p:cNvPr>
          <p:cNvSpPr/>
          <p:nvPr/>
        </p:nvSpPr>
        <p:spPr>
          <a:xfrm>
            <a:off x="7997519" y="1581710"/>
            <a:ext cx="2307066" cy="510593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Oval 14">
            <a:extLst>
              <a:ext uri="{FF2B5EF4-FFF2-40B4-BE49-F238E27FC236}">
                <a16:creationId xmlns:a16="http://schemas.microsoft.com/office/drawing/2014/main" id="{4D2B3614-E668-9F4E-BE6E-8430959B8118}"/>
              </a:ext>
            </a:extLst>
          </p:cNvPr>
          <p:cNvSpPr/>
          <p:nvPr/>
        </p:nvSpPr>
        <p:spPr>
          <a:xfrm>
            <a:off x="8306999" y="1989379"/>
            <a:ext cx="1688105" cy="168810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 name="TextBox 19">
            <a:extLst>
              <a:ext uri="{FF2B5EF4-FFF2-40B4-BE49-F238E27FC236}">
                <a16:creationId xmlns:a16="http://schemas.microsoft.com/office/drawing/2014/main" id="{FF315FCE-D9AC-9E4B-813F-2750378BCBB2}"/>
              </a:ext>
            </a:extLst>
          </p:cNvPr>
          <p:cNvSpPr txBox="1"/>
          <p:nvPr/>
        </p:nvSpPr>
        <p:spPr>
          <a:xfrm>
            <a:off x="4739994" y="3832893"/>
            <a:ext cx="1603155" cy="553998"/>
          </a:xfrm>
          <a:prstGeom prst="rect">
            <a:avLst/>
          </a:prstGeom>
          <a:noFill/>
        </p:spPr>
        <p:txBody>
          <a:bodyPr wrap="square" rtlCol="0" anchor="b" anchorCtr="0">
            <a:spAutoFit/>
          </a:bodyPr>
          <a:lstStyle/>
          <a:p>
            <a:pPr lvl="0" algn="ctr"/>
            <a:r>
              <a:rPr lang="el-GR" sz="1500" b="1" dirty="0">
                <a:solidFill>
                  <a:schemeClr val="bg1"/>
                </a:solidFill>
                <a:latin typeface="Century Gothic" panose="020B0502020202020204" pitchFamily="34" charset="0"/>
              </a:rPr>
              <a:t>Επαγγελματικά περιγράμματα</a:t>
            </a:r>
          </a:p>
        </p:txBody>
      </p:sp>
      <p:sp>
        <p:nvSpPr>
          <p:cNvPr id="21" name="Subtitle 2">
            <a:extLst>
              <a:ext uri="{FF2B5EF4-FFF2-40B4-BE49-F238E27FC236}">
                <a16:creationId xmlns:a16="http://schemas.microsoft.com/office/drawing/2014/main" id="{22EAE943-4DF4-4243-979B-C7E7615B992D}"/>
              </a:ext>
            </a:extLst>
          </p:cNvPr>
          <p:cNvSpPr txBox="1">
            <a:spLocks/>
          </p:cNvSpPr>
          <p:nvPr/>
        </p:nvSpPr>
        <p:spPr>
          <a:xfrm>
            <a:off x="4423829" y="4535351"/>
            <a:ext cx="2150534" cy="143116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l-GR" sz="1200" b="1" dirty="0">
                <a:solidFill>
                  <a:schemeClr val="bg1"/>
                </a:solidFill>
                <a:latin typeface="Century Gothic" panose="020B0502020202020204" pitchFamily="34" charset="0"/>
                <a:ea typeface="Lato Light" panose="020F0502020204030203" pitchFamily="34" charset="0"/>
                <a:cs typeface="Mukta ExtraLight" panose="020B0000000000000000" pitchFamily="34" charset="77"/>
              </a:rPr>
              <a:t>Ανάπτυξη- επικαιροποίηση και πιστοποίηση επαγγελματικών περιγραμμάτων (σύμπραξη ΓΣΕΕ, ΓΣΕΒΕΕ, ΣΕΒ, ΕΣΕΕ, ΣΕΤΕ, ΕΟΠΠΕΠ) </a:t>
            </a:r>
            <a:endParaRPr lang="en-US" sz="1200" b="1" dirty="0">
              <a:solidFill>
                <a:schemeClr val="bg1"/>
              </a:solidFill>
              <a:latin typeface="Century Gothic" panose="020B0502020202020204" pitchFamily="34" charset="0"/>
              <a:ea typeface="Lato Light" panose="020F0502020204030203" pitchFamily="34" charset="0"/>
              <a:cs typeface="Mukta ExtraLight" panose="020B0000000000000000" pitchFamily="34" charset="77"/>
            </a:endParaRPr>
          </a:p>
        </p:txBody>
      </p:sp>
      <p:sp>
        <p:nvSpPr>
          <p:cNvPr id="23" name="TextBox 22">
            <a:extLst>
              <a:ext uri="{FF2B5EF4-FFF2-40B4-BE49-F238E27FC236}">
                <a16:creationId xmlns:a16="http://schemas.microsoft.com/office/drawing/2014/main" id="{3E1BA644-889B-0C44-8FD4-95AC73A77A52}"/>
              </a:ext>
            </a:extLst>
          </p:cNvPr>
          <p:cNvSpPr txBox="1"/>
          <p:nvPr/>
        </p:nvSpPr>
        <p:spPr>
          <a:xfrm>
            <a:off x="8132379" y="3686041"/>
            <a:ext cx="2113848" cy="830997"/>
          </a:xfrm>
          <a:prstGeom prst="rect">
            <a:avLst/>
          </a:prstGeom>
          <a:noFill/>
        </p:spPr>
        <p:txBody>
          <a:bodyPr wrap="square" rtlCol="0" anchor="b" anchorCtr="0">
            <a:spAutoFit/>
          </a:bodyPr>
          <a:lstStyle/>
          <a:p>
            <a:pPr lvl="0" algn="ctr"/>
            <a:r>
              <a:rPr lang="el-GR" sz="1600" b="1" dirty="0">
                <a:solidFill>
                  <a:schemeClr val="bg1"/>
                </a:solidFill>
                <a:latin typeface="Century Gothic" panose="020B0502020202020204" pitchFamily="34" charset="0"/>
              </a:rPr>
              <a:t>Εργαστήριο παρακολούθησης επαγγελμάτων</a:t>
            </a:r>
          </a:p>
        </p:txBody>
      </p:sp>
      <p:sp>
        <p:nvSpPr>
          <p:cNvPr id="24" name="Subtitle 2">
            <a:extLst>
              <a:ext uri="{FF2B5EF4-FFF2-40B4-BE49-F238E27FC236}">
                <a16:creationId xmlns:a16="http://schemas.microsoft.com/office/drawing/2014/main" id="{E7B535B4-95F3-B643-B668-FE16D1267F36}"/>
              </a:ext>
            </a:extLst>
          </p:cNvPr>
          <p:cNvSpPr txBox="1">
            <a:spLocks/>
          </p:cNvSpPr>
          <p:nvPr/>
        </p:nvSpPr>
        <p:spPr>
          <a:xfrm>
            <a:off x="8227121" y="4662363"/>
            <a:ext cx="1847861" cy="120032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l-GR" sz="1400" b="1" dirty="0">
                <a:solidFill>
                  <a:schemeClr val="bg1"/>
                </a:solidFill>
                <a:latin typeface="Century Gothic" panose="020B0502020202020204" pitchFamily="34" charset="0"/>
                <a:ea typeface="Lato Light" panose="020F0502020204030203" pitchFamily="34" charset="0"/>
                <a:cs typeface="Mukta ExtraLight" panose="020B0000000000000000" pitchFamily="34" charset="77"/>
              </a:rPr>
              <a:t>Μηχανισμός εξέτασης παραγόντων αλλαγής επαγγελμάτων</a:t>
            </a:r>
            <a:endParaRPr lang="en-US" sz="1400" b="1" dirty="0">
              <a:solidFill>
                <a:schemeClr val="bg1"/>
              </a:solidFill>
              <a:latin typeface="Century Gothic" panose="020B0502020202020204" pitchFamily="34" charset="0"/>
              <a:ea typeface="Lato Light" panose="020F0502020204030203" pitchFamily="34" charset="0"/>
              <a:cs typeface="Mukta ExtraLight" panose="020B0000000000000000" pitchFamily="34" charset="77"/>
            </a:endParaRPr>
          </a:p>
        </p:txBody>
      </p:sp>
      <p:sp>
        <p:nvSpPr>
          <p:cNvPr id="29" name="Freeform 930">
            <a:extLst>
              <a:ext uri="{FF2B5EF4-FFF2-40B4-BE49-F238E27FC236}">
                <a16:creationId xmlns:a16="http://schemas.microsoft.com/office/drawing/2014/main" id="{992230B8-F7EE-7642-B8EE-5680618F3158}"/>
              </a:ext>
            </a:extLst>
          </p:cNvPr>
          <p:cNvSpPr>
            <a:spLocks noChangeAspect="1"/>
          </p:cNvSpPr>
          <p:nvPr/>
        </p:nvSpPr>
        <p:spPr bwMode="auto">
          <a:xfrm>
            <a:off x="5145903" y="2447110"/>
            <a:ext cx="706385" cy="704285"/>
          </a:xfrm>
          <a:custGeom>
            <a:avLst/>
            <a:gdLst>
              <a:gd name="T0" fmla="*/ 7104784 w 293328"/>
              <a:gd name="T1" fmla="*/ 10177891 h 293328"/>
              <a:gd name="T2" fmla="*/ 326516 w 293328"/>
              <a:gd name="T3" fmla="*/ 7951914 h 293328"/>
              <a:gd name="T4" fmla="*/ 10069471 w 293328"/>
              <a:gd name="T5" fmla="*/ 8904011 h 293328"/>
              <a:gd name="T6" fmla="*/ 326516 w 293328"/>
              <a:gd name="T7" fmla="*/ 7951914 h 293328"/>
              <a:gd name="T8" fmla="*/ 4888705 w 293328"/>
              <a:gd name="T9" fmla="*/ 5676068 h 293328"/>
              <a:gd name="T10" fmla="*/ 4597991 w 293328"/>
              <a:gd name="T11" fmla="*/ 5789671 h 293328"/>
              <a:gd name="T12" fmla="*/ 8039178 w 293328"/>
              <a:gd name="T13" fmla="*/ 5378087 h 293328"/>
              <a:gd name="T14" fmla="*/ 9004515 w 293328"/>
              <a:gd name="T15" fmla="*/ 5852847 h 293328"/>
              <a:gd name="T16" fmla="*/ 2064670 w 293328"/>
              <a:gd name="T17" fmla="*/ 5378087 h 293328"/>
              <a:gd name="T18" fmla="*/ 2547239 w 293328"/>
              <a:gd name="T19" fmla="*/ 6327624 h 293328"/>
              <a:gd name="T20" fmla="*/ 4722522 w 293328"/>
              <a:gd name="T21" fmla="*/ 4659601 h 293328"/>
              <a:gd name="T22" fmla="*/ 4556452 w 293328"/>
              <a:gd name="T23" fmla="*/ 4823209 h 293328"/>
              <a:gd name="T24" fmla="*/ 4888705 w 293328"/>
              <a:gd name="T25" fmla="*/ 2992715 h 293328"/>
              <a:gd name="T26" fmla="*/ 4556452 w 293328"/>
              <a:gd name="T27" fmla="*/ 3927136 h 293328"/>
              <a:gd name="T28" fmla="*/ 3691248 w 293328"/>
              <a:gd name="T29" fmla="*/ 2841184 h 293328"/>
              <a:gd name="T30" fmla="*/ 3691248 w 293328"/>
              <a:gd name="T31" fmla="*/ 5840051 h 293328"/>
              <a:gd name="T32" fmla="*/ 3691248 w 293328"/>
              <a:gd name="T33" fmla="*/ 2841184 h 293328"/>
              <a:gd name="T34" fmla="*/ 7713072 w 293328"/>
              <a:gd name="T35" fmla="*/ 6327624 h 293328"/>
              <a:gd name="T36" fmla="*/ 6956461 w 293328"/>
              <a:gd name="T37" fmla="*/ 2195982 h 293328"/>
              <a:gd name="T38" fmla="*/ 6630338 w 293328"/>
              <a:gd name="T39" fmla="*/ 6327624 h 293328"/>
              <a:gd name="T40" fmla="*/ 3134321 w 293328"/>
              <a:gd name="T41" fmla="*/ 2195982 h 293328"/>
              <a:gd name="T42" fmla="*/ 5560680 w 293328"/>
              <a:gd name="T43" fmla="*/ 6327624 h 293328"/>
              <a:gd name="T44" fmla="*/ 3134321 w 293328"/>
              <a:gd name="T45" fmla="*/ 1875183 h 293328"/>
              <a:gd name="T46" fmla="*/ 7439125 w 293328"/>
              <a:gd name="T47" fmla="*/ 1875183 h 293328"/>
              <a:gd name="T48" fmla="*/ 8521815 w 293328"/>
              <a:gd name="T49" fmla="*/ 5044534 h 293328"/>
              <a:gd name="T50" fmla="*/ 2064670 w 293328"/>
              <a:gd name="T51" fmla="*/ 6635571 h 293328"/>
              <a:gd name="T52" fmla="*/ 2547239 w 293328"/>
              <a:gd name="T53" fmla="*/ 5044534 h 293328"/>
              <a:gd name="T54" fmla="*/ 9500562 w 293328"/>
              <a:gd name="T55" fmla="*/ 858675 h 293328"/>
              <a:gd name="T56" fmla="*/ 9749714 w 293328"/>
              <a:gd name="T57" fmla="*/ 1073371 h 293328"/>
              <a:gd name="T58" fmla="*/ 9459040 w 293328"/>
              <a:gd name="T59" fmla="*/ 959690 h 293328"/>
              <a:gd name="T60" fmla="*/ 8019401 w 293328"/>
              <a:gd name="T61" fmla="*/ 858675 h 293328"/>
              <a:gd name="T62" fmla="*/ 7894845 w 293328"/>
              <a:gd name="T63" fmla="*/ 1123864 h 293328"/>
              <a:gd name="T64" fmla="*/ 7784103 w 293328"/>
              <a:gd name="T65" fmla="*/ 858675 h 293328"/>
              <a:gd name="T66" fmla="*/ 8753584 w 293328"/>
              <a:gd name="T67" fmla="*/ 1180159 h 293328"/>
              <a:gd name="T68" fmla="*/ 600684 w 293328"/>
              <a:gd name="T69" fmla="*/ 321688 h 293328"/>
              <a:gd name="T70" fmla="*/ 10330664 w 293328"/>
              <a:gd name="T71" fmla="*/ 7630233 h 293328"/>
              <a:gd name="T72" fmla="*/ 600684 w 293328"/>
              <a:gd name="T73" fmla="*/ 321688 h 293328"/>
              <a:gd name="T74" fmla="*/ 10657173 w 293328"/>
              <a:gd name="T75" fmla="*/ 579033 h 293328"/>
              <a:gd name="T76" fmla="*/ 7431255 w 293328"/>
              <a:gd name="T77" fmla="*/ 9225699 h 293328"/>
              <a:gd name="T78" fmla="*/ 8724256 w 293328"/>
              <a:gd name="T79" fmla="*/ 10345169 h 293328"/>
              <a:gd name="T80" fmla="*/ 1946019 w 293328"/>
              <a:gd name="T81" fmla="*/ 10345169 h 293328"/>
              <a:gd name="T82" fmla="*/ 3238904 w 293328"/>
              <a:gd name="T83" fmla="*/ 9225699 h 293328"/>
              <a:gd name="T84" fmla="*/ 0 w 293328"/>
              <a:gd name="T85" fmla="*/ 579033 h 2933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3328" h="293328">
                <a:moveTo>
                  <a:pt x="97776" y="257740"/>
                </a:moveTo>
                <a:lnTo>
                  <a:pt x="97776" y="284341"/>
                </a:lnTo>
                <a:lnTo>
                  <a:pt x="195552" y="284341"/>
                </a:lnTo>
                <a:lnTo>
                  <a:pt x="195552" y="257740"/>
                </a:lnTo>
                <a:lnTo>
                  <a:pt x="97776" y="257740"/>
                </a:lnTo>
                <a:close/>
                <a:moveTo>
                  <a:pt x="8987" y="222153"/>
                </a:moveTo>
                <a:lnTo>
                  <a:pt x="8987" y="241564"/>
                </a:lnTo>
                <a:cubicBezTo>
                  <a:pt x="8987" y="245518"/>
                  <a:pt x="12222" y="248753"/>
                  <a:pt x="16535" y="248753"/>
                </a:cubicBezTo>
                <a:lnTo>
                  <a:pt x="277152" y="248753"/>
                </a:lnTo>
                <a:cubicBezTo>
                  <a:pt x="281106" y="248753"/>
                  <a:pt x="284341" y="245518"/>
                  <a:pt x="284341" y="241564"/>
                </a:cubicBezTo>
                <a:lnTo>
                  <a:pt x="284341" y="222153"/>
                </a:lnTo>
                <a:lnTo>
                  <a:pt x="8987" y="222153"/>
                </a:lnTo>
                <a:close/>
                <a:moveTo>
                  <a:pt x="126555" y="155398"/>
                </a:moveTo>
                <a:cubicBezTo>
                  <a:pt x="128460" y="153987"/>
                  <a:pt x="131508" y="153987"/>
                  <a:pt x="133413" y="155398"/>
                </a:cubicBezTo>
                <a:cubicBezTo>
                  <a:pt x="134175" y="156457"/>
                  <a:pt x="134556" y="157515"/>
                  <a:pt x="134556" y="158573"/>
                </a:cubicBezTo>
                <a:cubicBezTo>
                  <a:pt x="134556" y="159632"/>
                  <a:pt x="134175" y="160690"/>
                  <a:pt x="133413" y="161395"/>
                </a:cubicBezTo>
                <a:cubicBezTo>
                  <a:pt x="132270" y="162454"/>
                  <a:pt x="131508" y="163159"/>
                  <a:pt x="129984" y="163159"/>
                </a:cubicBezTo>
                <a:cubicBezTo>
                  <a:pt x="128841" y="163159"/>
                  <a:pt x="127698" y="162454"/>
                  <a:pt x="126555" y="161748"/>
                </a:cubicBezTo>
                <a:cubicBezTo>
                  <a:pt x="126174" y="160690"/>
                  <a:pt x="125412" y="159632"/>
                  <a:pt x="125412" y="158573"/>
                </a:cubicBezTo>
                <a:cubicBezTo>
                  <a:pt x="125412" y="157515"/>
                  <a:pt x="125793" y="156457"/>
                  <a:pt x="126555" y="155398"/>
                </a:cubicBezTo>
                <a:close/>
                <a:moveTo>
                  <a:pt x="221270" y="150249"/>
                </a:moveTo>
                <a:lnTo>
                  <a:pt x="221270" y="176775"/>
                </a:lnTo>
                <a:lnTo>
                  <a:pt x="234555" y="176775"/>
                </a:lnTo>
                <a:cubicBezTo>
                  <a:pt x="241736" y="176775"/>
                  <a:pt x="247840" y="170681"/>
                  <a:pt x="247840" y="163512"/>
                </a:cubicBezTo>
                <a:cubicBezTo>
                  <a:pt x="247840" y="155984"/>
                  <a:pt x="241736" y="150249"/>
                  <a:pt x="234555" y="150249"/>
                </a:cubicBezTo>
                <a:lnTo>
                  <a:pt x="221270" y="150249"/>
                </a:lnTo>
                <a:close/>
                <a:moveTo>
                  <a:pt x="56827" y="150249"/>
                </a:moveTo>
                <a:cubicBezTo>
                  <a:pt x="49646" y="150249"/>
                  <a:pt x="43542" y="155984"/>
                  <a:pt x="43542" y="163512"/>
                </a:cubicBezTo>
                <a:cubicBezTo>
                  <a:pt x="43542" y="170681"/>
                  <a:pt x="49646" y="176775"/>
                  <a:pt x="56827" y="176775"/>
                </a:cubicBezTo>
                <a:lnTo>
                  <a:pt x="70111" y="176775"/>
                </a:lnTo>
                <a:lnTo>
                  <a:pt x="70111" y="150249"/>
                </a:lnTo>
                <a:lnTo>
                  <a:pt x="56827" y="150249"/>
                </a:lnTo>
                <a:close/>
                <a:moveTo>
                  <a:pt x="129984" y="130175"/>
                </a:moveTo>
                <a:cubicBezTo>
                  <a:pt x="132651" y="130175"/>
                  <a:pt x="134556" y="132461"/>
                  <a:pt x="134556" y="134747"/>
                </a:cubicBezTo>
                <a:cubicBezTo>
                  <a:pt x="134556" y="137414"/>
                  <a:pt x="132651" y="139319"/>
                  <a:pt x="129984" y="139319"/>
                </a:cubicBezTo>
                <a:cubicBezTo>
                  <a:pt x="127698" y="139319"/>
                  <a:pt x="125412" y="137414"/>
                  <a:pt x="125412" y="134747"/>
                </a:cubicBezTo>
                <a:cubicBezTo>
                  <a:pt x="125412" y="132461"/>
                  <a:pt x="127698" y="130175"/>
                  <a:pt x="129984" y="130175"/>
                </a:cubicBezTo>
                <a:close/>
                <a:moveTo>
                  <a:pt x="129984" y="79375"/>
                </a:moveTo>
                <a:cubicBezTo>
                  <a:pt x="132651" y="79375"/>
                  <a:pt x="134556" y="81492"/>
                  <a:pt x="134556" y="83608"/>
                </a:cubicBezTo>
                <a:lnTo>
                  <a:pt x="134556" y="109714"/>
                </a:lnTo>
                <a:cubicBezTo>
                  <a:pt x="134556" y="111831"/>
                  <a:pt x="132651" y="113947"/>
                  <a:pt x="129984" y="113947"/>
                </a:cubicBezTo>
                <a:cubicBezTo>
                  <a:pt x="127698" y="113947"/>
                  <a:pt x="125412" y="111831"/>
                  <a:pt x="125412" y="109714"/>
                </a:cubicBezTo>
                <a:lnTo>
                  <a:pt x="125412" y="83608"/>
                </a:lnTo>
                <a:cubicBezTo>
                  <a:pt x="125412" y="81492"/>
                  <a:pt x="127698" y="79375"/>
                  <a:pt x="129984" y="79375"/>
                </a:cubicBezTo>
                <a:close/>
                <a:moveTo>
                  <a:pt x="101599" y="79375"/>
                </a:moveTo>
                <a:cubicBezTo>
                  <a:pt x="104164" y="79375"/>
                  <a:pt x="105996" y="81523"/>
                  <a:pt x="105996" y="83671"/>
                </a:cubicBezTo>
                <a:lnTo>
                  <a:pt x="105996" y="158500"/>
                </a:lnTo>
                <a:cubicBezTo>
                  <a:pt x="105996" y="161006"/>
                  <a:pt x="104164" y="163154"/>
                  <a:pt x="101599" y="163154"/>
                </a:cubicBezTo>
                <a:cubicBezTo>
                  <a:pt x="98669" y="163154"/>
                  <a:pt x="96837" y="161006"/>
                  <a:pt x="96837" y="158500"/>
                </a:cubicBezTo>
                <a:lnTo>
                  <a:pt x="96837" y="83671"/>
                </a:lnTo>
                <a:cubicBezTo>
                  <a:pt x="96837" y="81523"/>
                  <a:pt x="98669" y="79375"/>
                  <a:pt x="101599" y="79375"/>
                </a:cubicBezTo>
                <a:close/>
                <a:moveTo>
                  <a:pt x="191469" y="61349"/>
                </a:moveTo>
                <a:lnTo>
                  <a:pt x="191469" y="176775"/>
                </a:lnTo>
                <a:lnTo>
                  <a:pt x="212294" y="176775"/>
                </a:lnTo>
                <a:lnTo>
                  <a:pt x="212294" y="68877"/>
                </a:lnTo>
                <a:cubicBezTo>
                  <a:pt x="212294" y="64575"/>
                  <a:pt x="209063" y="61349"/>
                  <a:pt x="204754" y="61349"/>
                </a:cubicBezTo>
                <a:lnTo>
                  <a:pt x="191469" y="61349"/>
                </a:lnTo>
                <a:close/>
                <a:moveTo>
                  <a:pt x="162027" y="61349"/>
                </a:moveTo>
                <a:lnTo>
                  <a:pt x="162027" y="176775"/>
                </a:lnTo>
                <a:lnTo>
                  <a:pt x="182493" y="176775"/>
                </a:lnTo>
                <a:lnTo>
                  <a:pt x="182493" y="61349"/>
                </a:lnTo>
                <a:lnTo>
                  <a:pt x="162027" y="61349"/>
                </a:lnTo>
                <a:close/>
                <a:moveTo>
                  <a:pt x="86269" y="61349"/>
                </a:moveTo>
                <a:cubicBezTo>
                  <a:pt x="82319" y="61349"/>
                  <a:pt x="79088" y="64575"/>
                  <a:pt x="79088" y="68877"/>
                </a:cubicBezTo>
                <a:lnTo>
                  <a:pt x="79088" y="176775"/>
                </a:lnTo>
                <a:lnTo>
                  <a:pt x="153051" y="176775"/>
                </a:lnTo>
                <a:lnTo>
                  <a:pt x="153051" y="61349"/>
                </a:lnTo>
                <a:lnTo>
                  <a:pt x="86269" y="61349"/>
                </a:lnTo>
                <a:close/>
                <a:moveTo>
                  <a:pt x="86269" y="52387"/>
                </a:moveTo>
                <a:lnTo>
                  <a:pt x="157360" y="52387"/>
                </a:lnTo>
                <a:lnTo>
                  <a:pt x="187161" y="52387"/>
                </a:lnTo>
                <a:lnTo>
                  <a:pt x="204754" y="52387"/>
                </a:lnTo>
                <a:cubicBezTo>
                  <a:pt x="213730" y="52387"/>
                  <a:pt x="221270" y="59915"/>
                  <a:pt x="221270" y="68877"/>
                </a:cubicBezTo>
                <a:lnTo>
                  <a:pt x="221270" y="140929"/>
                </a:lnTo>
                <a:lnTo>
                  <a:pt x="234555" y="140929"/>
                </a:lnTo>
                <a:cubicBezTo>
                  <a:pt x="246763" y="140929"/>
                  <a:pt x="256816" y="151324"/>
                  <a:pt x="256816" y="163512"/>
                </a:cubicBezTo>
                <a:cubicBezTo>
                  <a:pt x="256816" y="175700"/>
                  <a:pt x="246763" y="185379"/>
                  <a:pt x="234555" y="185379"/>
                </a:cubicBezTo>
                <a:lnTo>
                  <a:pt x="56827" y="185379"/>
                </a:lnTo>
                <a:cubicBezTo>
                  <a:pt x="44619" y="185379"/>
                  <a:pt x="34925" y="175700"/>
                  <a:pt x="34925" y="163512"/>
                </a:cubicBezTo>
                <a:cubicBezTo>
                  <a:pt x="34925" y="151324"/>
                  <a:pt x="44619" y="140929"/>
                  <a:pt x="56827" y="140929"/>
                </a:cubicBezTo>
                <a:lnTo>
                  <a:pt x="70111" y="140929"/>
                </a:lnTo>
                <a:lnTo>
                  <a:pt x="70111" y="68877"/>
                </a:lnTo>
                <a:cubicBezTo>
                  <a:pt x="70111" y="59915"/>
                  <a:pt x="77651" y="52387"/>
                  <a:pt x="86269" y="52387"/>
                </a:cubicBezTo>
                <a:close/>
                <a:moveTo>
                  <a:pt x="261493" y="23989"/>
                </a:moveTo>
                <a:cubicBezTo>
                  <a:pt x="263398" y="22225"/>
                  <a:pt x="266446" y="22225"/>
                  <a:pt x="268351" y="23989"/>
                </a:cubicBezTo>
                <a:cubicBezTo>
                  <a:pt x="269113" y="24694"/>
                  <a:pt x="269494" y="25753"/>
                  <a:pt x="269494" y="26811"/>
                </a:cubicBezTo>
                <a:cubicBezTo>
                  <a:pt x="269494" y="28222"/>
                  <a:pt x="269113" y="29281"/>
                  <a:pt x="268351" y="29986"/>
                </a:cubicBezTo>
                <a:cubicBezTo>
                  <a:pt x="267208" y="31044"/>
                  <a:pt x="266065" y="31397"/>
                  <a:pt x="264922" y="31397"/>
                </a:cubicBezTo>
                <a:cubicBezTo>
                  <a:pt x="263398" y="31397"/>
                  <a:pt x="262255" y="31044"/>
                  <a:pt x="261493" y="29986"/>
                </a:cubicBezTo>
                <a:cubicBezTo>
                  <a:pt x="260731" y="29281"/>
                  <a:pt x="260350" y="28222"/>
                  <a:pt x="260350" y="26811"/>
                </a:cubicBezTo>
                <a:cubicBezTo>
                  <a:pt x="260350" y="25753"/>
                  <a:pt x="260731" y="24694"/>
                  <a:pt x="261493" y="23989"/>
                </a:cubicBezTo>
                <a:close/>
                <a:moveTo>
                  <a:pt x="214249" y="23989"/>
                </a:moveTo>
                <a:cubicBezTo>
                  <a:pt x="215773" y="22225"/>
                  <a:pt x="218821" y="22225"/>
                  <a:pt x="220726" y="23989"/>
                </a:cubicBezTo>
                <a:cubicBezTo>
                  <a:pt x="221488" y="24694"/>
                  <a:pt x="221869" y="25753"/>
                  <a:pt x="221869" y="26811"/>
                </a:cubicBezTo>
                <a:cubicBezTo>
                  <a:pt x="221869" y="28222"/>
                  <a:pt x="221488" y="29281"/>
                  <a:pt x="220726" y="29986"/>
                </a:cubicBezTo>
                <a:cubicBezTo>
                  <a:pt x="219583" y="31044"/>
                  <a:pt x="218440" y="31397"/>
                  <a:pt x="217297" y="31397"/>
                </a:cubicBezTo>
                <a:cubicBezTo>
                  <a:pt x="216154" y="31397"/>
                  <a:pt x="214630" y="31044"/>
                  <a:pt x="214249" y="29986"/>
                </a:cubicBezTo>
                <a:cubicBezTo>
                  <a:pt x="213106" y="29281"/>
                  <a:pt x="212725" y="28222"/>
                  <a:pt x="212725" y="26811"/>
                </a:cubicBezTo>
                <a:cubicBezTo>
                  <a:pt x="212725" y="25753"/>
                  <a:pt x="213106" y="24694"/>
                  <a:pt x="214249" y="23989"/>
                </a:cubicBezTo>
                <a:close/>
                <a:moveTo>
                  <a:pt x="240933" y="23812"/>
                </a:moveTo>
                <a:cubicBezTo>
                  <a:pt x="243497" y="23812"/>
                  <a:pt x="245696" y="26010"/>
                  <a:pt x="245696" y="28208"/>
                </a:cubicBezTo>
                <a:cubicBezTo>
                  <a:pt x="245696" y="30773"/>
                  <a:pt x="243497" y="32971"/>
                  <a:pt x="240933" y="32971"/>
                </a:cubicBezTo>
                <a:cubicBezTo>
                  <a:pt x="238369" y="32971"/>
                  <a:pt x="236537" y="30773"/>
                  <a:pt x="236537" y="28208"/>
                </a:cubicBezTo>
                <a:cubicBezTo>
                  <a:pt x="236537" y="26010"/>
                  <a:pt x="238369" y="23812"/>
                  <a:pt x="240933" y="23812"/>
                </a:cubicBezTo>
                <a:close/>
                <a:moveTo>
                  <a:pt x="16535" y="8987"/>
                </a:moveTo>
                <a:cubicBezTo>
                  <a:pt x="12222" y="8987"/>
                  <a:pt x="8987" y="12222"/>
                  <a:pt x="8987" y="16176"/>
                </a:cubicBezTo>
                <a:lnTo>
                  <a:pt x="8987" y="213166"/>
                </a:lnTo>
                <a:lnTo>
                  <a:pt x="284341" y="213166"/>
                </a:lnTo>
                <a:lnTo>
                  <a:pt x="284341" y="16176"/>
                </a:lnTo>
                <a:cubicBezTo>
                  <a:pt x="284341" y="12222"/>
                  <a:pt x="281106" y="8987"/>
                  <a:pt x="277152" y="8987"/>
                </a:cubicBezTo>
                <a:lnTo>
                  <a:pt x="16535" y="8987"/>
                </a:lnTo>
                <a:close/>
                <a:moveTo>
                  <a:pt x="16535" y="0"/>
                </a:moveTo>
                <a:lnTo>
                  <a:pt x="277152" y="0"/>
                </a:lnTo>
                <a:cubicBezTo>
                  <a:pt x="286138" y="0"/>
                  <a:pt x="293328" y="7189"/>
                  <a:pt x="293328" y="16176"/>
                </a:cubicBezTo>
                <a:lnTo>
                  <a:pt x="293328" y="241564"/>
                </a:lnTo>
                <a:cubicBezTo>
                  <a:pt x="293328" y="250551"/>
                  <a:pt x="286138" y="257740"/>
                  <a:pt x="277152" y="257740"/>
                </a:cubicBezTo>
                <a:lnTo>
                  <a:pt x="204538" y="257740"/>
                </a:lnTo>
                <a:lnTo>
                  <a:pt x="204538" y="284341"/>
                </a:lnTo>
                <a:lnTo>
                  <a:pt x="235812" y="284341"/>
                </a:lnTo>
                <a:cubicBezTo>
                  <a:pt x="237969" y="284341"/>
                  <a:pt x="240126" y="286498"/>
                  <a:pt x="240126" y="289014"/>
                </a:cubicBezTo>
                <a:cubicBezTo>
                  <a:pt x="240126" y="291530"/>
                  <a:pt x="237969" y="293328"/>
                  <a:pt x="235812" y="293328"/>
                </a:cubicBezTo>
                <a:lnTo>
                  <a:pt x="57875" y="293328"/>
                </a:lnTo>
                <a:cubicBezTo>
                  <a:pt x="55358" y="293328"/>
                  <a:pt x="53561" y="291530"/>
                  <a:pt x="53561" y="289014"/>
                </a:cubicBezTo>
                <a:cubicBezTo>
                  <a:pt x="53561" y="286498"/>
                  <a:pt x="55358" y="284341"/>
                  <a:pt x="57875" y="284341"/>
                </a:cubicBezTo>
                <a:lnTo>
                  <a:pt x="89148" y="284341"/>
                </a:lnTo>
                <a:lnTo>
                  <a:pt x="89148" y="257740"/>
                </a:lnTo>
                <a:lnTo>
                  <a:pt x="16535" y="257740"/>
                </a:lnTo>
                <a:cubicBezTo>
                  <a:pt x="7549" y="257740"/>
                  <a:pt x="0" y="250551"/>
                  <a:pt x="0" y="241564"/>
                </a:cubicBezTo>
                <a:lnTo>
                  <a:pt x="0" y="16176"/>
                </a:lnTo>
                <a:cubicBezTo>
                  <a:pt x="0" y="7189"/>
                  <a:pt x="7549" y="0"/>
                  <a:pt x="16535" y="0"/>
                </a:cubicBezTo>
                <a:close/>
              </a:path>
            </a:pathLst>
          </a:custGeom>
          <a:solidFill>
            <a:schemeClr val="accent1"/>
          </a:solidFill>
          <a:ln>
            <a:noFill/>
          </a:ln>
        </p:spPr>
        <p:txBody>
          <a:bodyPr anchor="ctr"/>
          <a:lstStyle/>
          <a:p>
            <a:endParaRPr lang="en-US" sz="900">
              <a:solidFill>
                <a:schemeClr val="accent1"/>
              </a:solidFill>
            </a:endParaRPr>
          </a:p>
        </p:txBody>
      </p:sp>
      <p:sp>
        <p:nvSpPr>
          <p:cNvPr id="32" name="Freeform 957">
            <a:extLst>
              <a:ext uri="{FF2B5EF4-FFF2-40B4-BE49-F238E27FC236}">
                <a16:creationId xmlns:a16="http://schemas.microsoft.com/office/drawing/2014/main" id="{3F159455-FC15-B149-ABAF-B87751B30ADD}"/>
              </a:ext>
            </a:extLst>
          </p:cNvPr>
          <p:cNvSpPr>
            <a:spLocks noChangeAspect="1"/>
          </p:cNvSpPr>
          <p:nvPr/>
        </p:nvSpPr>
        <p:spPr bwMode="auto">
          <a:xfrm>
            <a:off x="8747719" y="2472733"/>
            <a:ext cx="706385" cy="704282"/>
          </a:xfrm>
          <a:custGeom>
            <a:avLst/>
            <a:gdLst>
              <a:gd name="T0" fmla="*/ 7231786 w 293328"/>
              <a:gd name="T1" fmla="*/ 3281869 h 293329"/>
              <a:gd name="T2" fmla="*/ 5241143 w 293328"/>
              <a:gd name="T3" fmla="*/ 5262395 h 293329"/>
              <a:gd name="T4" fmla="*/ 7231786 w 293328"/>
              <a:gd name="T5" fmla="*/ 7229981 h 293329"/>
              <a:gd name="T6" fmla="*/ 8480878 w 293328"/>
              <a:gd name="T7" fmla="*/ 7229981 h 293329"/>
              <a:gd name="T8" fmla="*/ 6620299 w 293328"/>
              <a:gd name="T9" fmla="*/ 5378914 h 293329"/>
              <a:gd name="T10" fmla="*/ 6620299 w 293328"/>
              <a:gd name="T11" fmla="*/ 5145899 h 293329"/>
              <a:gd name="T12" fmla="*/ 8480878 w 293328"/>
              <a:gd name="T13" fmla="*/ 3281869 h 293329"/>
              <a:gd name="T14" fmla="*/ 3522979 w 293328"/>
              <a:gd name="T15" fmla="*/ 3281869 h 293329"/>
              <a:gd name="T16" fmla="*/ 1545228 w 293328"/>
              <a:gd name="T17" fmla="*/ 5262395 h 293329"/>
              <a:gd name="T18" fmla="*/ 3522979 w 293328"/>
              <a:gd name="T19" fmla="*/ 7229981 h 293329"/>
              <a:gd name="T20" fmla="*/ 4798038 w 293328"/>
              <a:gd name="T21" fmla="*/ 7229981 h 293329"/>
              <a:gd name="T22" fmla="*/ 2924460 w 293328"/>
              <a:gd name="T23" fmla="*/ 5378914 h 293329"/>
              <a:gd name="T24" fmla="*/ 2872422 w 293328"/>
              <a:gd name="T25" fmla="*/ 5262395 h 293329"/>
              <a:gd name="T26" fmla="*/ 2924460 w 293328"/>
              <a:gd name="T27" fmla="*/ 5145899 h 293329"/>
              <a:gd name="T28" fmla="*/ 4798038 w 293328"/>
              <a:gd name="T29" fmla="*/ 3281869 h 293329"/>
              <a:gd name="T30" fmla="*/ 7153804 w 293328"/>
              <a:gd name="T31" fmla="*/ 2958268 h 293329"/>
              <a:gd name="T32" fmla="*/ 8871194 w 293328"/>
              <a:gd name="T33" fmla="*/ 2958268 h 293329"/>
              <a:gd name="T34" fmla="*/ 9014307 w 293328"/>
              <a:gd name="T35" fmla="*/ 3061939 h 293329"/>
              <a:gd name="T36" fmla="*/ 8988292 w 293328"/>
              <a:gd name="T37" fmla="*/ 3230171 h 293329"/>
              <a:gd name="T38" fmla="*/ 6958583 w 293328"/>
              <a:gd name="T39" fmla="*/ 5262395 h 293329"/>
              <a:gd name="T40" fmla="*/ 8988292 w 293328"/>
              <a:gd name="T41" fmla="*/ 7281781 h 293329"/>
              <a:gd name="T42" fmla="*/ 9014307 w 293328"/>
              <a:gd name="T43" fmla="*/ 7449969 h 293329"/>
              <a:gd name="T44" fmla="*/ 8871194 w 293328"/>
              <a:gd name="T45" fmla="*/ 7553595 h 293329"/>
              <a:gd name="T46" fmla="*/ 7153804 w 293328"/>
              <a:gd name="T47" fmla="*/ 7553595 h 293329"/>
              <a:gd name="T48" fmla="*/ 7036686 w 293328"/>
              <a:gd name="T49" fmla="*/ 7501807 h 293329"/>
              <a:gd name="T50" fmla="*/ 4889866 w 293328"/>
              <a:gd name="T51" fmla="*/ 5378914 h 293329"/>
              <a:gd name="T52" fmla="*/ 4850796 w 293328"/>
              <a:gd name="T53" fmla="*/ 5262395 h 293329"/>
              <a:gd name="T54" fmla="*/ 4889866 w 293328"/>
              <a:gd name="T55" fmla="*/ 5145899 h 293329"/>
              <a:gd name="T56" fmla="*/ 7036686 w 293328"/>
              <a:gd name="T57" fmla="*/ 3010108 h 293329"/>
              <a:gd name="T58" fmla="*/ 7153804 w 293328"/>
              <a:gd name="T59" fmla="*/ 2958268 h 293329"/>
              <a:gd name="T60" fmla="*/ 3470917 w 293328"/>
              <a:gd name="T61" fmla="*/ 2958268 h 293329"/>
              <a:gd name="T62" fmla="*/ 5188376 w 293328"/>
              <a:gd name="T63" fmla="*/ 2958268 h 293329"/>
              <a:gd name="T64" fmla="*/ 5331496 w 293328"/>
              <a:gd name="T65" fmla="*/ 3061939 h 293329"/>
              <a:gd name="T66" fmla="*/ 5292447 w 293328"/>
              <a:gd name="T67" fmla="*/ 3230171 h 293329"/>
              <a:gd name="T68" fmla="*/ 3262740 w 293328"/>
              <a:gd name="T69" fmla="*/ 5262395 h 293329"/>
              <a:gd name="T70" fmla="*/ 5292447 w 293328"/>
              <a:gd name="T71" fmla="*/ 7281781 h 293329"/>
              <a:gd name="T72" fmla="*/ 5331496 w 293328"/>
              <a:gd name="T73" fmla="*/ 7449969 h 293329"/>
              <a:gd name="T74" fmla="*/ 5188376 w 293328"/>
              <a:gd name="T75" fmla="*/ 7553595 h 293329"/>
              <a:gd name="T76" fmla="*/ 3470917 w 293328"/>
              <a:gd name="T77" fmla="*/ 7553595 h 293329"/>
              <a:gd name="T78" fmla="*/ 3353800 w 293328"/>
              <a:gd name="T79" fmla="*/ 7501807 h 293329"/>
              <a:gd name="T80" fmla="*/ 1207056 w 293328"/>
              <a:gd name="T81" fmla="*/ 5378914 h 293329"/>
              <a:gd name="T82" fmla="*/ 1154942 w 293328"/>
              <a:gd name="T83" fmla="*/ 5262395 h 293329"/>
              <a:gd name="T84" fmla="*/ 1207056 w 293328"/>
              <a:gd name="T85" fmla="*/ 5145899 h 293329"/>
              <a:gd name="T86" fmla="*/ 3353800 w 293328"/>
              <a:gd name="T87" fmla="*/ 3010108 h 293329"/>
              <a:gd name="T88" fmla="*/ 3470917 w 293328"/>
              <a:gd name="T89" fmla="*/ 2958268 h 293329"/>
              <a:gd name="T90" fmla="*/ 5335135 w 293328"/>
              <a:gd name="T91" fmla="*/ 309249 h 293329"/>
              <a:gd name="T92" fmla="*/ 326907 w 293328"/>
              <a:gd name="T93" fmla="*/ 5255962 h 293329"/>
              <a:gd name="T94" fmla="*/ 5335135 w 293328"/>
              <a:gd name="T95" fmla="*/ 10189890 h 293329"/>
              <a:gd name="T96" fmla="*/ 10343292 w 293328"/>
              <a:gd name="T97" fmla="*/ 5255962 h 293329"/>
              <a:gd name="T98" fmla="*/ 5335135 w 293328"/>
              <a:gd name="T99" fmla="*/ 309249 h 293329"/>
              <a:gd name="T100" fmla="*/ 5335135 w 293328"/>
              <a:gd name="T101" fmla="*/ 0 h 293329"/>
              <a:gd name="T102" fmla="*/ 10670198 w 293328"/>
              <a:gd name="T103" fmla="*/ 5255962 h 293329"/>
              <a:gd name="T104" fmla="*/ 5335135 w 293328"/>
              <a:gd name="T105" fmla="*/ 10511952 h 293329"/>
              <a:gd name="T106" fmla="*/ 0 w 293328"/>
              <a:gd name="T107" fmla="*/ 5255962 h 293329"/>
              <a:gd name="T108" fmla="*/ 5335135 w 293328"/>
              <a:gd name="T109" fmla="*/ 0 h 2933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93328" h="293329">
                <a:moveTo>
                  <a:pt x="198805" y="91580"/>
                </a:moveTo>
                <a:lnTo>
                  <a:pt x="144080" y="146844"/>
                </a:lnTo>
                <a:lnTo>
                  <a:pt x="198805" y="201747"/>
                </a:lnTo>
                <a:lnTo>
                  <a:pt x="233142" y="201747"/>
                </a:lnTo>
                <a:lnTo>
                  <a:pt x="181994" y="150095"/>
                </a:lnTo>
                <a:cubicBezTo>
                  <a:pt x="180206" y="148289"/>
                  <a:pt x="180206" y="145038"/>
                  <a:pt x="181994" y="143593"/>
                </a:cubicBezTo>
                <a:lnTo>
                  <a:pt x="233142" y="91580"/>
                </a:lnTo>
                <a:lnTo>
                  <a:pt x="198805" y="91580"/>
                </a:lnTo>
                <a:close/>
                <a:moveTo>
                  <a:pt x="96847" y="91580"/>
                </a:moveTo>
                <a:lnTo>
                  <a:pt x="42480" y="146844"/>
                </a:lnTo>
                <a:lnTo>
                  <a:pt x="96847" y="201747"/>
                </a:lnTo>
                <a:lnTo>
                  <a:pt x="131899" y="201747"/>
                </a:lnTo>
                <a:lnTo>
                  <a:pt x="80394" y="150095"/>
                </a:lnTo>
                <a:cubicBezTo>
                  <a:pt x="79678" y="149011"/>
                  <a:pt x="78963" y="147928"/>
                  <a:pt x="78963" y="146844"/>
                </a:cubicBezTo>
                <a:cubicBezTo>
                  <a:pt x="78963" y="145399"/>
                  <a:pt x="79678" y="144316"/>
                  <a:pt x="80394" y="143593"/>
                </a:cubicBezTo>
                <a:lnTo>
                  <a:pt x="131899" y="91580"/>
                </a:lnTo>
                <a:lnTo>
                  <a:pt x="96847" y="91580"/>
                </a:lnTo>
                <a:close/>
                <a:moveTo>
                  <a:pt x="196659" y="82550"/>
                </a:moveTo>
                <a:lnTo>
                  <a:pt x="243872" y="82550"/>
                </a:lnTo>
                <a:cubicBezTo>
                  <a:pt x="245660" y="82550"/>
                  <a:pt x="247449" y="83634"/>
                  <a:pt x="247806" y="85440"/>
                </a:cubicBezTo>
                <a:cubicBezTo>
                  <a:pt x="248879" y="87246"/>
                  <a:pt x="248522" y="89052"/>
                  <a:pt x="247091" y="90135"/>
                </a:cubicBezTo>
                <a:lnTo>
                  <a:pt x="191294" y="146844"/>
                </a:lnTo>
                <a:lnTo>
                  <a:pt x="247091" y="203192"/>
                </a:lnTo>
                <a:cubicBezTo>
                  <a:pt x="248522" y="204275"/>
                  <a:pt x="248879" y="206442"/>
                  <a:pt x="247806" y="207887"/>
                </a:cubicBezTo>
                <a:cubicBezTo>
                  <a:pt x="247449" y="209693"/>
                  <a:pt x="245660" y="210777"/>
                  <a:pt x="243872" y="210777"/>
                </a:cubicBezTo>
                <a:lnTo>
                  <a:pt x="196659" y="210777"/>
                </a:lnTo>
                <a:cubicBezTo>
                  <a:pt x="195586" y="210777"/>
                  <a:pt x="194513" y="210416"/>
                  <a:pt x="193440" y="209332"/>
                </a:cubicBezTo>
                <a:lnTo>
                  <a:pt x="134423" y="150095"/>
                </a:lnTo>
                <a:cubicBezTo>
                  <a:pt x="133708" y="149011"/>
                  <a:pt x="133350" y="147928"/>
                  <a:pt x="133350" y="146844"/>
                </a:cubicBezTo>
                <a:cubicBezTo>
                  <a:pt x="133350" y="145399"/>
                  <a:pt x="133708" y="144316"/>
                  <a:pt x="134423" y="143593"/>
                </a:cubicBezTo>
                <a:lnTo>
                  <a:pt x="193440" y="83995"/>
                </a:lnTo>
                <a:cubicBezTo>
                  <a:pt x="194513" y="82911"/>
                  <a:pt x="195586" y="82550"/>
                  <a:pt x="196659" y="82550"/>
                </a:cubicBezTo>
                <a:close/>
                <a:moveTo>
                  <a:pt x="95416" y="82550"/>
                </a:moveTo>
                <a:lnTo>
                  <a:pt x="142630" y="82550"/>
                </a:lnTo>
                <a:cubicBezTo>
                  <a:pt x="144418" y="82550"/>
                  <a:pt x="145849" y="83634"/>
                  <a:pt x="146564" y="85440"/>
                </a:cubicBezTo>
                <a:cubicBezTo>
                  <a:pt x="147279" y="87246"/>
                  <a:pt x="146922" y="89052"/>
                  <a:pt x="145491" y="90135"/>
                </a:cubicBezTo>
                <a:lnTo>
                  <a:pt x="89693" y="146844"/>
                </a:lnTo>
                <a:lnTo>
                  <a:pt x="145491" y="203192"/>
                </a:lnTo>
                <a:cubicBezTo>
                  <a:pt x="146922" y="204275"/>
                  <a:pt x="147279" y="206442"/>
                  <a:pt x="146564" y="207887"/>
                </a:cubicBezTo>
                <a:cubicBezTo>
                  <a:pt x="145849" y="209693"/>
                  <a:pt x="144418" y="210777"/>
                  <a:pt x="142630" y="210777"/>
                </a:cubicBezTo>
                <a:lnTo>
                  <a:pt x="95416" y="210777"/>
                </a:lnTo>
                <a:cubicBezTo>
                  <a:pt x="93985" y="210777"/>
                  <a:pt x="92912" y="210416"/>
                  <a:pt x="92197" y="209332"/>
                </a:cubicBezTo>
                <a:lnTo>
                  <a:pt x="33181" y="150095"/>
                </a:lnTo>
                <a:cubicBezTo>
                  <a:pt x="32108" y="149011"/>
                  <a:pt x="31750" y="147928"/>
                  <a:pt x="31750" y="146844"/>
                </a:cubicBezTo>
                <a:cubicBezTo>
                  <a:pt x="31750" y="145399"/>
                  <a:pt x="32108" y="144316"/>
                  <a:pt x="33181" y="143593"/>
                </a:cubicBezTo>
                <a:lnTo>
                  <a:pt x="92197" y="83995"/>
                </a:lnTo>
                <a:cubicBezTo>
                  <a:pt x="92912" y="82911"/>
                  <a:pt x="93985" y="82550"/>
                  <a:pt x="95416" y="82550"/>
                </a:cubicBezTo>
                <a:close/>
                <a:moveTo>
                  <a:pt x="146664" y="8627"/>
                </a:moveTo>
                <a:cubicBezTo>
                  <a:pt x="70815" y="8627"/>
                  <a:pt x="8987" y="70816"/>
                  <a:pt x="8987" y="146664"/>
                </a:cubicBezTo>
                <a:cubicBezTo>
                  <a:pt x="8987" y="222513"/>
                  <a:pt x="70815" y="284342"/>
                  <a:pt x="146664" y="284342"/>
                </a:cubicBezTo>
                <a:cubicBezTo>
                  <a:pt x="222872" y="284342"/>
                  <a:pt x="284341" y="222513"/>
                  <a:pt x="284341" y="146664"/>
                </a:cubicBezTo>
                <a:cubicBezTo>
                  <a:pt x="284341" y="70816"/>
                  <a:pt x="222872" y="8627"/>
                  <a:pt x="146664" y="8627"/>
                </a:cubicBezTo>
                <a:close/>
                <a:moveTo>
                  <a:pt x="146664" y="0"/>
                </a:moveTo>
                <a:cubicBezTo>
                  <a:pt x="227545" y="0"/>
                  <a:pt x="293328" y="65783"/>
                  <a:pt x="293328" y="146664"/>
                </a:cubicBezTo>
                <a:cubicBezTo>
                  <a:pt x="293328" y="227545"/>
                  <a:pt x="227545" y="293329"/>
                  <a:pt x="146664" y="293329"/>
                </a:cubicBezTo>
                <a:cubicBezTo>
                  <a:pt x="66142" y="293329"/>
                  <a:pt x="0" y="227545"/>
                  <a:pt x="0" y="146664"/>
                </a:cubicBezTo>
                <a:cubicBezTo>
                  <a:pt x="0" y="65783"/>
                  <a:pt x="66142" y="0"/>
                  <a:pt x="146664" y="0"/>
                </a:cubicBezTo>
                <a:close/>
              </a:path>
            </a:pathLst>
          </a:custGeom>
          <a:solidFill>
            <a:schemeClr val="accent4"/>
          </a:solidFill>
          <a:ln>
            <a:noFill/>
          </a:ln>
        </p:spPr>
        <p:txBody>
          <a:bodyPr anchor="ctr"/>
          <a:lstStyle/>
          <a:p>
            <a:endParaRPr lang="en-US" sz="900">
              <a:solidFill>
                <a:schemeClr val="accent1"/>
              </a:solidFill>
            </a:endParaRPr>
          </a:p>
        </p:txBody>
      </p:sp>
      <p:sp>
        <p:nvSpPr>
          <p:cNvPr id="16" name="TextBox 15"/>
          <p:cNvSpPr txBox="1"/>
          <p:nvPr/>
        </p:nvSpPr>
        <p:spPr>
          <a:xfrm>
            <a:off x="0" y="0"/>
            <a:ext cx="3146854" cy="6858000"/>
          </a:xfrm>
          <a:prstGeom prst="rect">
            <a:avLst/>
          </a:prstGeom>
          <a:blipFill>
            <a:blip r:embed="rId3"/>
            <a:tile tx="0" ty="0" sx="100000" sy="100000" flip="none" algn="tl"/>
          </a:blipFill>
        </p:spPr>
        <p:txBody>
          <a:bodyPr wrap="square" rtlCol="0">
            <a:spAutoFit/>
          </a:bodyPr>
          <a:lstStyle/>
          <a:p>
            <a:endParaRPr lang="el-GR" dirty="0"/>
          </a:p>
        </p:txBody>
      </p:sp>
    </p:spTree>
    <p:extLst>
      <p:ext uri="{BB962C8B-B14F-4D97-AF65-F5344CB8AC3E}">
        <p14:creationId xmlns:p14="http://schemas.microsoft.com/office/powerpoint/2010/main" val="1341263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8702"/>
            <a:ext cx="3146854" cy="6858000"/>
          </a:xfrm>
          <a:prstGeom prst="rect">
            <a:avLst/>
          </a:prstGeom>
          <a:blipFill>
            <a:blip r:embed="rId2"/>
            <a:tile tx="0" ty="0" sx="100000" sy="100000" flip="none" algn="tl"/>
          </a:blipFill>
        </p:spPr>
        <p:txBody>
          <a:bodyPr wrap="square" rtlCol="0">
            <a:spAutoFit/>
          </a:bodyPr>
          <a:lstStyle/>
          <a:p>
            <a:endParaRPr lang="el-GR" dirty="0"/>
          </a:p>
        </p:txBody>
      </p:sp>
      <p:sp>
        <p:nvSpPr>
          <p:cNvPr id="4" name="TextBox 3">
            <a:extLst>
              <a:ext uri="{FF2B5EF4-FFF2-40B4-BE49-F238E27FC236}">
                <a16:creationId xmlns:a16="http://schemas.microsoft.com/office/drawing/2014/main" id="{847C08E2-C22A-4B4E-9903-12ED120AEEE1}"/>
              </a:ext>
            </a:extLst>
          </p:cNvPr>
          <p:cNvSpPr txBox="1"/>
          <p:nvPr/>
        </p:nvSpPr>
        <p:spPr>
          <a:xfrm>
            <a:off x="3146853" y="0"/>
            <a:ext cx="9045148" cy="707886"/>
          </a:xfrm>
          <a:prstGeom prst="rect">
            <a:avLst/>
          </a:prstGeom>
          <a:blipFill>
            <a:blip r:embed="rId2"/>
            <a:tile tx="0" ty="0" sx="100000" sy="100000" flip="none" algn="tl"/>
          </a:blipFill>
          <a:ln>
            <a:solidFill>
              <a:schemeClr val="bg1"/>
            </a:solidFill>
          </a:ln>
        </p:spPr>
        <p:txBody>
          <a:bodyPr wrap="square" rtlCol="0">
            <a:spAutoFit/>
          </a:bodyPr>
          <a:lstStyle/>
          <a:p>
            <a:pPr algn="ctr"/>
            <a:r>
              <a:rPr lang="el-GR" sz="2000" b="1" dirty="0">
                <a:solidFill>
                  <a:schemeClr val="tx2"/>
                </a:solidFill>
                <a:latin typeface="Century Gothic" panose="020B0502020202020204" pitchFamily="34" charset="0"/>
                <a:cs typeface="Poppins" pitchFamily="2" charset="77"/>
              </a:rPr>
              <a:t>Εργαστήριο πρόγνωσης και παρακολούθησης παραγόντων αλλαγής του παραγωγικού περιβάλλοντος κλάδων και επαγγελμάτων</a:t>
            </a:r>
            <a:endParaRPr lang="en-US" sz="2000" b="1" dirty="0">
              <a:solidFill>
                <a:schemeClr val="tx2"/>
              </a:solidFill>
              <a:latin typeface="Century Gothic" panose="020B0502020202020204" pitchFamily="34" charset="0"/>
              <a:cs typeface="Poppins" pitchFamily="2" charset="77"/>
            </a:endParaRPr>
          </a:p>
        </p:txBody>
      </p:sp>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6852" y="1251284"/>
            <a:ext cx="9045147" cy="5181600"/>
          </a:xfrm>
          <a:prstGeom prst="rect">
            <a:avLst/>
          </a:prstGeom>
        </p:spPr>
      </p:pic>
    </p:spTree>
    <p:extLst>
      <p:ext uri="{BB962C8B-B14F-4D97-AF65-F5344CB8AC3E}">
        <p14:creationId xmlns:p14="http://schemas.microsoft.com/office/powerpoint/2010/main" val="192905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0" y="0"/>
            <a:ext cx="3146854" cy="6858000"/>
          </a:xfrm>
          <a:prstGeom prst="rect">
            <a:avLst/>
          </a:prstGeom>
          <a:blipFill>
            <a:blip r:embed="rId2"/>
            <a:tile tx="0" ty="0" sx="100000" sy="100000" flip="none" algn="tl"/>
          </a:blipFill>
        </p:spPr>
        <p:txBody>
          <a:bodyPr wrap="square" rtlCol="0">
            <a:spAutoFit/>
          </a:bodyPr>
          <a:lstStyle/>
          <a:p>
            <a:endParaRPr lang="el-GR" dirty="0"/>
          </a:p>
        </p:txBody>
      </p:sp>
      <p:pic>
        <p:nvPicPr>
          <p:cNvPr id="24" name="Εικόνα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6854" y="1102895"/>
            <a:ext cx="9045146" cy="4652210"/>
          </a:xfrm>
          <a:prstGeom prst="rect">
            <a:avLst/>
          </a:prstGeom>
        </p:spPr>
      </p:pic>
    </p:spTree>
    <p:extLst>
      <p:ext uri="{BB962C8B-B14F-4D97-AF65-F5344CB8AC3E}">
        <p14:creationId xmlns:p14="http://schemas.microsoft.com/office/powerpoint/2010/main" val="1619739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553325" y="874455"/>
            <a:ext cx="8638675" cy="5509200"/>
          </a:xfrm>
          <a:prstGeom prst="rect">
            <a:avLst/>
          </a:prstGeom>
        </p:spPr>
        <p:txBody>
          <a:bodyPr wrap="square">
            <a:spAutoFit/>
          </a:bodyPr>
          <a:lstStyle/>
          <a:p>
            <a:pPr marL="742950" lvl="0" indent="-742950">
              <a:buFont typeface="+mj-lt"/>
              <a:buAutoNum type="arabicPeriod"/>
            </a:pPr>
            <a:r>
              <a:rPr lang="el-GR" sz="1600" b="1" dirty="0">
                <a:solidFill>
                  <a:schemeClr val="tx2"/>
                </a:solidFill>
                <a:latin typeface="Century Gothic" panose="020B0502020202020204" pitchFamily="34" charset="0"/>
                <a:cs typeface="Poppins" pitchFamily="2" charset="77"/>
              </a:rPr>
              <a:t> Αισθητικός</a:t>
            </a:r>
          </a:p>
          <a:p>
            <a:pPr marL="742950" lvl="0" indent="-742950">
              <a:buFont typeface="+mj-lt"/>
              <a:buAutoNum type="arabicPeriod"/>
            </a:pPr>
            <a:r>
              <a:rPr lang="el-GR" sz="1600" b="1" dirty="0">
                <a:solidFill>
                  <a:schemeClr val="tx2"/>
                </a:solidFill>
                <a:latin typeface="Century Gothic" panose="020B0502020202020204" pitchFamily="34" charset="0"/>
                <a:cs typeface="Poppins" pitchFamily="2" charset="77"/>
              </a:rPr>
              <a:t> </a:t>
            </a:r>
            <a:r>
              <a:rPr lang="el-GR" sz="1600" b="1" dirty="0" err="1">
                <a:solidFill>
                  <a:schemeClr val="tx2"/>
                </a:solidFill>
                <a:latin typeface="Century Gothic" panose="020B0502020202020204" pitchFamily="34" charset="0"/>
                <a:cs typeface="Poppins" pitchFamily="2" charset="77"/>
              </a:rPr>
              <a:t>Αλουμινο-σιδηροκατασκευαστής</a:t>
            </a:r>
            <a:r>
              <a:rPr lang="el-GR" sz="1600" b="1" dirty="0">
                <a:solidFill>
                  <a:schemeClr val="tx2"/>
                </a:solidFill>
                <a:latin typeface="Century Gothic" panose="020B0502020202020204" pitchFamily="34" charset="0"/>
                <a:cs typeface="Poppins" pitchFamily="2" charset="77"/>
              </a:rPr>
              <a:t> </a:t>
            </a:r>
          </a:p>
          <a:p>
            <a:pPr marL="742950" lvl="0" indent="-742950">
              <a:buFont typeface="+mj-lt"/>
              <a:buAutoNum type="arabicPeriod"/>
            </a:pPr>
            <a:r>
              <a:rPr lang="el-GR" sz="1600" b="1" dirty="0">
                <a:solidFill>
                  <a:schemeClr val="tx2"/>
                </a:solidFill>
                <a:latin typeface="Century Gothic" panose="020B0502020202020204" pitchFamily="34" charset="0"/>
                <a:cs typeface="Poppins" pitchFamily="2" charset="77"/>
              </a:rPr>
              <a:t> Αμπελουργός – Οινοποιός </a:t>
            </a:r>
          </a:p>
          <a:p>
            <a:pPr marL="742950" lvl="0" indent="-742950">
              <a:buFont typeface="+mj-lt"/>
              <a:buAutoNum type="arabicPeriod"/>
            </a:pPr>
            <a:r>
              <a:rPr lang="el-GR" sz="1600" b="1" dirty="0">
                <a:solidFill>
                  <a:schemeClr val="tx2"/>
                </a:solidFill>
                <a:latin typeface="Century Gothic" panose="020B0502020202020204" pitchFamily="34" charset="0"/>
                <a:cs typeface="Poppins" pitchFamily="2" charset="77"/>
              </a:rPr>
              <a:t> Αργυροχρυσοχόος </a:t>
            </a:r>
          </a:p>
          <a:p>
            <a:pPr marL="742950" lvl="0" indent="-742950">
              <a:buFont typeface="+mj-lt"/>
              <a:buAutoNum type="arabicPeriod"/>
            </a:pPr>
            <a:r>
              <a:rPr lang="el-GR" sz="1600" b="1" dirty="0">
                <a:solidFill>
                  <a:schemeClr val="tx2"/>
                </a:solidFill>
                <a:latin typeface="Century Gothic" panose="020B0502020202020204" pitchFamily="34" charset="0"/>
                <a:cs typeface="Poppins" pitchFamily="2" charset="77"/>
              </a:rPr>
              <a:t> Εγκαταστάτης ηλεκτρολόγος </a:t>
            </a:r>
          </a:p>
          <a:p>
            <a:pPr marL="742950" lvl="0" indent="-742950">
              <a:buFont typeface="+mj-lt"/>
              <a:buAutoNum type="arabicPeriod"/>
            </a:pPr>
            <a:r>
              <a:rPr lang="el-GR" sz="1600" b="1" dirty="0">
                <a:solidFill>
                  <a:schemeClr val="tx2"/>
                </a:solidFill>
                <a:latin typeface="Century Gothic" panose="020B0502020202020204" pitchFamily="34" charset="0"/>
                <a:cs typeface="Poppins" pitchFamily="2" charset="77"/>
              </a:rPr>
              <a:t> Εγκαταστάτης και συντηρητής καυστήρων υγρών - αερίων καυσίμων </a:t>
            </a:r>
          </a:p>
          <a:p>
            <a:pPr marL="742950" lvl="0" indent="-742950">
              <a:buFont typeface="+mj-lt"/>
              <a:buAutoNum type="arabicPeriod"/>
            </a:pPr>
            <a:r>
              <a:rPr lang="el-GR" sz="1600" b="1" dirty="0">
                <a:solidFill>
                  <a:schemeClr val="tx2"/>
                </a:solidFill>
                <a:latin typeface="Century Gothic" panose="020B0502020202020204" pitchFamily="34" charset="0"/>
                <a:cs typeface="Poppins" pitchFamily="2" charset="77"/>
              </a:rPr>
              <a:t> Ειδικός προσθετικής κατασκευής (</a:t>
            </a:r>
            <a:r>
              <a:rPr lang="en-US" sz="1600" b="1" dirty="0">
                <a:solidFill>
                  <a:schemeClr val="tx2"/>
                </a:solidFill>
                <a:latin typeface="Century Gothic" panose="020B0502020202020204" pitchFamily="34" charset="0"/>
                <a:cs typeface="Poppins" pitchFamily="2" charset="77"/>
              </a:rPr>
              <a:t>Additive Manufacturing</a:t>
            </a:r>
            <a:r>
              <a:rPr lang="el-GR" sz="1600" b="1" dirty="0">
                <a:solidFill>
                  <a:schemeClr val="tx2"/>
                </a:solidFill>
                <a:latin typeface="Century Gothic" panose="020B0502020202020204" pitchFamily="34" charset="0"/>
                <a:cs typeface="Poppins" pitchFamily="2" charset="77"/>
              </a:rPr>
              <a:t> / 3</a:t>
            </a:r>
            <a:r>
              <a:rPr lang="en-US" sz="1600" b="1" dirty="0">
                <a:solidFill>
                  <a:schemeClr val="tx2"/>
                </a:solidFill>
                <a:latin typeface="Century Gothic" panose="020B0502020202020204" pitchFamily="34" charset="0"/>
                <a:cs typeface="Poppins" pitchFamily="2" charset="77"/>
              </a:rPr>
              <a:t>D printing</a:t>
            </a:r>
            <a:r>
              <a:rPr lang="el-GR" sz="1600" b="1" dirty="0">
                <a:solidFill>
                  <a:schemeClr val="tx2"/>
                </a:solidFill>
                <a:latin typeface="Century Gothic" panose="020B0502020202020204" pitchFamily="34" charset="0"/>
                <a:cs typeface="Poppins" pitchFamily="2" charset="77"/>
              </a:rPr>
              <a:t>) </a:t>
            </a:r>
          </a:p>
          <a:p>
            <a:pPr marL="742950" lvl="0" indent="-742950">
              <a:buFont typeface="+mj-lt"/>
              <a:buAutoNum type="arabicPeriod"/>
            </a:pPr>
            <a:r>
              <a:rPr lang="el-GR" sz="1600" b="1" dirty="0">
                <a:solidFill>
                  <a:schemeClr val="tx2"/>
                </a:solidFill>
                <a:latin typeface="Century Gothic" panose="020B0502020202020204" pitchFamily="34" charset="0"/>
                <a:cs typeface="Poppins" pitchFamily="2" charset="77"/>
              </a:rPr>
              <a:t> Ελαιουργός </a:t>
            </a:r>
          </a:p>
          <a:p>
            <a:pPr marL="742950" lvl="0" indent="-742950">
              <a:buFont typeface="+mj-lt"/>
              <a:buAutoNum type="arabicPeriod"/>
            </a:pPr>
            <a:r>
              <a:rPr lang="el-GR" sz="1600" b="1" dirty="0">
                <a:solidFill>
                  <a:schemeClr val="tx2"/>
                </a:solidFill>
                <a:latin typeface="Century Gothic" panose="020B0502020202020204" pitchFamily="34" charset="0"/>
                <a:cs typeface="Poppins" pitchFamily="2" charset="77"/>
              </a:rPr>
              <a:t> Επαγγελματίας οπτικοακουστικού τομέα (Ειδικός ήχου και εικόνας) </a:t>
            </a:r>
          </a:p>
          <a:p>
            <a:pPr marL="742950" lvl="0" indent="-742950">
              <a:buFont typeface="+mj-lt"/>
              <a:buAutoNum type="arabicPeriod"/>
            </a:pPr>
            <a:r>
              <a:rPr lang="el-GR" sz="1600" b="1" dirty="0">
                <a:solidFill>
                  <a:schemeClr val="tx2"/>
                </a:solidFill>
                <a:latin typeface="Century Gothic" panose="020B0502020202020204" pitchFamily="34" charset="0"/>
                <a:cs typeface="Poppins" pitchFamily="2" charset="77"/>
              </a:rPr>
              <a:t> Κεραμοποιός </a:t>
            </a:r>
          </a:p>
          <a:p>
            <a:pPr marL="742950" lvl="0" indent="-742950">
              <a:buFont typeface="+mj-lt"/>
              <a:buAutoNum type="arabicPeriod"/>
            </a:pPr>
            <a:r>
              <a:rPr lang="el-GR" sz="1600" b="1" dirty="0">
                <a:solidFill>
                  <a:schemeClr val="tx2"/>
                </a:solidFill>
                <a:latin typeface="Century Gothic" panose="020B0502020202020204" pitchFamily="34" charset="0"/>
                <a:cs typeface="Poppins" pitchFamily="2" charset="77"/>
              </a:rPr>
              <a:t> </a:t>
            </a:r>
            <a:r>
              <a:rPr lang="el-GR" sz="1600" b="1" dirty="0" err="1">
                <a:solidFill>
                  <a:schemeClr val="tx2"/>
                </a:solidFill>
                <a:latin typeface="Century Gothic" panose="020B0502020202020204" pitchFamily="34" charset="0"/>
                <a:cs typeface="Poppins" pitchFamily="2" charset="77"/>
              </a:rPr>
              <a:t>Επιπλοξυλουργός</a:t>
            </a:r>
            <a:r>
              <a:rPr lang="el-GR" sz="1600" b="1" dirty="0">
                <a:solidFill>
                  <a:schemeClr val="tx2"/>
                </a:solidFill>
                <a:latin typeface="Century Gothic" panose="020B0502020202020204" pitchFamily="34" charset="0"/>
                <a:cs typeface="Poppins" pitchFamily="2" charset="77"/>
              </a:rPr>
              <a:t> </a:t>
            </a:r>
          </a:p>
          <a:p>
            <a:pPr marL="742950" lvl="0" indent="-742950">
              <a:buFont typeface="+mj-lt"/>
              <a:buAutoNum type="arabicPeriod"/>
            </a:pPr>
            <a:r>
              <a:rPr lang="el-GR" sz="1600" b="1" dirty="0">
                <a:solidFill>
                  <a:schemeClr val="tx2"/>
                </a:solidFill>
                <a:latin typeface="Century Gothic" panose="020B0502020202020204" pitchFamily="34" charset="0"/>
                <a:cs typeface="Poppins" pitchFamily="2" charset="77"/>
              </a:rPr>
              <a:t> Ζαχαροπλάστης </a:t>
            </a:r>
          </a:p>
          <a:p>
            <a:pPr marL="742950" lvl="0" indent="-742950">
              <a:buFont typeface="+mj-lt"/>
              <a:buAutoNum type="arabicPeriod"/>
            </a:pPr>
            <a:r>
              <a:rPr lang="el-GR" sz="1600" b="1" dirty="0">
                <a:solidFill>
                  <a:schemeClr val="tx2"/>
                </a:solidFill>
                <a:latin typeface="Century Gothic" panose="020B0502020202020204" pitchFamily="34" charset="0"/>
                <a:cs typeface="Poppins" pitchFamily="2" charset="77"/>
              </a:rPr>
              <a:t> Μεσίτης αστικών συμβάσεων </a:t>
            </a:r>
          </a:p>
          <a:p>
            <a:pPr marL="742950" lvl="0" indent="-742950">
              <a:buFont typeface="+mj-lt"/>
              <a:buAutoNum type="arabicPeriod"/>
            </a:pPr>
            <a:r>
              <a:rPr lang="el-GR" sz="1600" b="1" dirty="0">
                <a:solidFill>
                  <a:schemeClr val="tx2"/>
                </a:solidFill>
                <a:latin typeface="Century Gothic" panose="020B0502020202020204" pitchFamily="34" charset="0"/>
                <a:cs typeface="Poppins" pitchFamily="2" charset="77"/>
              </a:rPr>
              <a:t> Μηχανικός / Ηλεκτρολόγος αυτοκινήτων </a:t>
            </a:r>
          </a:p>
          <a:p>
            <a:pPr marL="742950" lvl="0" indent="-742950">
              <a:buFont typeface="+mj-lt"/>
              <a:buAutoNum type="arabicPeriod"/>
            </a:pPr>
            <a:r>
              <a:rPr lang="el-GR" sz="1600" b="1" dirty="0">
                <a:solidFill>
                  <a:schemeClr val="tx2"/>
                </a:solidFill>
                <a:latin typeface="Century Gothic" panose="020B0502020202020204" pitchFamily="34" charset="0"/>
                <a:cs typeface="Poppins" pitchFamily="2" charset="77"/>
              </a:rPr>
              <a:t> Τεχνίτης υαλοπινάκων </a:t>
            </a:r>
          </a:p>
          <a:p>
            <a:pPr marL="742950" lvl="0" indent="-742950">
              <a:buFont typeface="+mj-lt"/>
              <a:buAutoNum type="arabicPeriod"/>
            </a:pPr>
            <a:r>
              <a:rPr lang="el-GR" sz="1600" b="1" dirty="0">
                <a:solidFill>
                  <a:schemeClr val="tx2"/>
                </a:solidFill>
                <a:latin typeface="Century Gothic" panose="020B0502020202020204" pitchFamily="34" charset="0"/>
                <a:cs typeface="Poppins" pitchFamily="2" charset="77"/>
              </a:rPr>
              <a:t> Υδραυλικός </a:t>
            </a:r>
          </a:p>
          <a:p>
            <a:pPr marL="742950" lvl="0" indent="-742950">
              <a:buFont typeface="+mj-lt"/>
              <a:buAutoNum type="arabicPeriod"/>
            </a:pPr>
            <a:r>
              <a:rPr lang="el-GR" sz="1600" b="1" dirty="0">
                <a:solidFill>
                  <a:schemeClr val="tx2"/>
                </a:solidFill>
                <a:latin typeface="Century Gothic" panose="020B0502020202020204" pitchFamily="34" charset="0"/>
                <a:cs typeface="Poppins" pitchFamily="2" charset="77"/>
              </a:rPr>
              <a:t> Υπεύθυνος διαχείρισης ιστοσελίδων, πλατφορμών &amp; κοινωνικών δικτύων</a:t>
            </a:r>
          </a:p>
          <a:p>
            <a:pPr marL="742950" lvl="0" indent="-742950">
              <a:buFont typeface="+mj-lt"/>
              <a:buAutoNum type="arabicPeriod"/>
            </a:pPr>
            <a:r>
              <a:rPr lang="el-GR" sz="1600" b="1" dirty="0">
                <a:solidFill>
                  <a:schemeClr val="tx2"/>
                </a:solidFill>
                <a:latin typeface="Century Gothic" panose="020B0502020202020204" pitchFamily="34" charset="0"/>
                <a:cs typeface="Poppins" pitchFamily="2" charset="77"/>
              </a:rPr>
              <a:t> Υπεύθυνος καταστήματος εστίασης / υγειονομικού ενδιαφέροντος </a:t>
            </a:r>
          </a:p>
          <a:p>
            <a:pPr marL="742950" lvl="0" indent="-742950">
              <a:buFont typeface="+mj-lt"/>
              <a:buAutoNum type="arabicPeriod"/>
            </a:pPr>
            <a:r>
              <a:rPr lang="el-GR" sz="1600" b="1" dirty="0">
                <a:solidFill>
                  <a:schemeClr val="tx2"/>
                </a:solidFill>
                <a:latin typeface="Century Gothic" panose="020B0502020202020204" pitchFamily="34" charset="0"/>
                <a:cs typeface="Poppins" pitchFamily="2" charset="77"/>
              </a:rPr>
              <a:t> Φωτογράφος - ειδικός ψηφιακών λήψεων </a:t>
            </a:r>
          </a:p>
          <a:p>
            <a:pPr marL="742950" lvl="0" indent="-742950">
              <a:buFont typeface="+mj-lt"/>
              <a:buAutoNum type="arabicPeriod"/>
            </a:pPr>
            <a:r>
              <a:rPr lang="el-GR" sz="1600" b="1" dirty="0">
                <a:solidFill>
                  <a:schemeClr val="tx2"/>
                </a:solidFill>
                <a:latin typeface="Century Gothic" panose="020B0502020202020204" pitchFamily="34" charset="0"/>
                <a:cs typeface="Poppins" pitchFamily="2" charset="77"/>
              </a:rPr>
              <a:t> Ψυκτικός</a:t>
            </a:r>
            <a:endParaRPr lang="en-US" sz="1600" b="1" dirty="0">
              <a:solidFill>
                <a:schemeClr val="tx2"/>
              </a:solidFill>
              <a:latin typeface="Century Gothic" panose="020B0502020202020204" pitchFamily="34" charset="0"/>
              <a:cs typeface="Poppins" pitchFamily="2" charset="77"/>
            </a:endParaRPr>
          </a:p>
          <a:p>
            <a:pPr marL="742950" lvl="0" indent="-742950">
              <a:buFont typeface="+mj-lt"/>
              <a:buAutoNum type="arabicPeriod"/>
            </a:pPr>
            <a:r>
              <a:rPr lang="el-GR" sz="1600" b="1" dirty="0">
                <a:solidFill>
                  <a:schemeClr val="tx2"/>
                </a:solidFill>
                <a:latin typeface="Century Gothic" panose="020B0502020202020204" pitchFamily="34" charset="0"/>
                <a:cs typeface="Poppins" pitchFamily="2" charset="77"/>
              </a:rPr>
              <a:t>Αρτοποιός</a:t>
            </a:r>
          </a:p>
          <a:p>
            <a:pPr marL="742950" lvl="0" indent="-742950">
              <a:buFont typeface="+mj-lt"/>
              <a:buAutoNum type="arabicPeriod"/>
            </a:pPr>
            <a:r>
              <a:rPr lang="el-GR" sz="1600" b="1" dirty="0">
                <a:solidFill>
                  <a:schemeClr val="tx2"/>
                </a:solidFill>
                <a:latin typeface="Century Gothic" panose="020B0502020202020204" pitchFamily="34" charset="0"/>
                <a:cs typeface="Poppins" pitchFamily="2" charset="77"/>
              </a:rPr>
              <a:t>Εγκαταστάτης – συντηρητής ανελκυστήρων</a:t>
            </a:r>
          </a:p>
        </p:txBody>
      </p:sp>
      <p:sp>
        <p:nvSpPr>
          <p:cNvPr id="3" name="TextBox 2"/>
          <p:cNvSpPr txBox="1"/>
          <p:nvPr/>
        </p:nvSpPr>
        <p:spPr>
          <a:xfrm>
            <a:off x="0" y="0"/>
            <a:ext cx="3146854" cy="6858000"/>
          </a:xfrm>
          <a:prstGeom prst="rect">
            <a:avLst/>
          </a:prstGeom>
          <a:blipFill>
            <a:blip r:embed="rId2"/>
            <a:tile tx="0" ty="0" sx="100000" sy="100000" flip="none" algn="tl"/>
          </a:blipFill>
        </p:spPr>
        <p:txBody>
          <a:bodyPr wrap="square" rtlCol="0">
            <a:spAutoFit/>
          </a:bodyPr>
          <a:lstStyle/>
          <a:p>
            <a:endParaRPr lang="el-GR" dirty="0"/>
          </a:p>
        </p:txBody>
      </p:sp>
      <p:sp>
        <p:nvSpPr>
          <p:cNvPr id="4" name="TextBox 3">
            <a:extLst>
              <a:ext uri="{FF2B5EF4-FFF2-40B4-BE49-F238E27FC236}">
                <a16:creationId xmlns:a16="http://schemas.microsoft.com/office/drawing/2014/main" id="{847C08E2-C22A-4B4E-9903-12ED120AEEE1}"/>
              </a:ext>
            </a:extLst>
          </p:cNvPr>
          <p:cNvSpPr txBox="1"/>
          <p:nvPr/>
        </p:nvSpPr>
        <p:spPr>
          <a:xfrm>
            <a:off x="3146854" y="0"/>
            <a:ext cx="9045147" cy="400110"/>
          </a:xfrm>
          <a:prstGeom prst="rect">
            <a:avLst/>
          </a:prstGeom>
          <a:blipFill>
            <a:blip r:embed="rId2"/>
            <a:tile tx="0" ty="0" sx="100000" sy="100000" flip="none" algn="tl"/>
          </a:blipFill>
          <a:ln>
            <a:solidFill>
              <a:schemeClr val="bg1"/>
            </a:solidFill>
          </a:ln>
        </p:spPr>
        <p:txBody>
          <a:bodyPr wrap="square" rtlCol="0">
            <a:spAutoFit/>
          </a:bodyPr>
          <a:lstStyle/>
          <a:p>
            <a:pPr algn="ctr"/>
            <a:r>
              <a:rPr lang="el-GR" sz="2000" b="1" dirty="0">
                <a:solidFill>
                  <a:schemeClr val="tx2"/>
                </a:solidFill>
                <a:latin typeface="Century Gothic" panose="020B0502020202020204" pitchFamily="34" charset="0"/>
                <a:cs typeface="Poppins" pitchFamily="2" charset="77"/>
              </a:rPr>
              <a:t>Επαγγέλματα που μελετήθηκαν</a:t>
            </a:r>
            <a:endParaRPr lang="en-US" sz="2000" b="1" dirty="0">
              <a:solidFill>
                <a:schemeClr val="tx2"/>
              </a:solidFill>
              <a:latin typeface="Century Gothic" panose="020B0502020202020204" pitchFamily="34" charset="0"/>
              <a:cs typeface="Poppins" pitchFamily="2" charset="77"/>
            </a:endParaRPr>
          </a:p>
        </p:txBody>
      </p:sp>
    </p:spTree>
    <p:extLst>
      <p:ext uri="{BB962C8B-B14F-4D97-AF65-F5344CB8AC3E}">
        <p14:creationId xmlns:p14="http://schemas.microsoft.com/office/powerpoint/2010/main" val="2766313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0182"/>
            <a:ext cx="3146854" cy="6858000"/>
          </a:xfrm>
          <a:prstGeom prst="rect">
            <a:avLst/>
          </a:prstGeom>
          <a:blipFill>
            <a:blip r:embed="rId2"/>
            <a:tile tx="0" ty="0" sx="100000" sy="100000" flip="none" algn="tl"/>
          </a:blipFill>
        </p:spPr>
        <p:txBody>
          <a:bodyPr wrap="square" rtlCol="0">
            <a:spAutoFit/>
          </a:bodyPr>
          <a:lstStyle/>
          <a:p>
            <a:endParaRPr lang="el-GR" dirty="0"/>
          </a:p>
        </p:txBody>
      </p:sp>
      <p:pic>
        <p:nvPicPr>
          <p:cNvPr id="3" name="Εικόνα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0"/>
            <a:ext cx="2566737" cy="3208421"/>
          </a:xfrm>
          <a:prstGeom prst="rect">
            <a:avLst/>
          </a:prstGeom>
        </p:spPr>
      </p:pic>
      <p:pic>
        <p:nvPicPr>
          <p:cNvPr id="4" name="Εικόνα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9537" y="1852863"/>
            <a:ext cx="2566737" cy="3208420"/>
          </a:xfrm>
          <a:prstGeom prst="rect">
            <a:avLst/>
          </a:prstGeom>
        </p:spPr>
      </p:pic>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5558" y="3358818"/>
            <a:ext cx="2799346" cy="3499182"/>
          </a:xfrm>
          <a:prstGeom prst="rect">
            <a:avLst/>
          </a:prstGeom>
        </p:spPr>
      </p:pic>
      <p:sp>
        <p:nvSpPr>
          <p:cNvPr id="6" name="Ορθογώνιο 5"/>
          <p:cNvSpPr/>
          <p:nvPr/>
        </p:nvSpPr>
        <p:spPr>
          <a:xfrm>
            <a:off x="6364704" y="372434"/>
            <a:ext cx="5498433" cy="369332"/>
          </a:xfrm>
          <a:prstGeom prst="rect">
            <a:avLst/>
          </a:prstGeom>
        </p:spPr>
        <p:txBody>
          <a:bodyPr wrap="square">
            <a:spAutoFit/>
          </a:bodyPr>
          <a:lstStyle/>
          <a:p>
            <a:r>
              <a:rPr lang="el-GR" b="1" dirty="0">
                <a:solidFill>
                  <a:schemeClr val="tx2"/>
                </a:solidFill>
                <a:latin typeface="Century Gothic" panose="020B0502020202020204" pitchFamily="34" charset="0"/>
                <a:cs typeface="Poppins" pitchFamily="2" charset="77"/>
              </a:rPr>
              <a:t>22 Οδικοί χάρτες προσαρμογής επαγγελμάτων</a:t>
            </a:r>
            <a:endParaRPr lang="en-US" b="1" dirty="0">
              <a:solidFill>
                <a:schemeClr val="tx2"/>
              </a:solidFill>
              <a:latin typeface="Century Gothic" panose="020B0502020202020204" pitchFamily="34" charset="0"/>
              <a:cs typeface="Poppins" pitchFamily="2" charset="77"/>
            </a:endParaRPr>
          </a:p>
        </p:txBody>
      </p:sp>
      <p:sp>
        <p:nvSpPr>
          <p:cNvPr id="8" name="TextBox 7">
            <a:extLst>
              <a:ext uri="{FF2B5EF4-FFF2-40B4-BE49-F238E27FC236}">
                <a16:creationId xmlns:a16="http://schemas.microsoft.com/office/drawing/2014/main" id="{08AB32A4-CEE5-4033-ABFA-9A5E2A0E20E0}"/>
              </a:ext>
            </a:extLst>
          </p:cNvPr>
          <p:cNvSpPr txBox="1"/>
          <p:nvPr/>
        </p:nvSpPr>
        <p:spPr>
          <a:xfrm>
            <a:off x="3352800" y="5756935"/>
            <a:ext cx="3620585" cy="646331"/>
          </a:xfrm>
          <a:prstGeom prst="rect">
            <a:avLst/>
          </a:prstGeom>
          <a:noFill/>
        </p:spPr>
        <p:txBody>
          <a:bodyPr wrap="square">
            <a:spAutoFit/>
          </a:bodyPr>
          <a:lstStyle/>
          <a:p>
            <a:r>
              <a:rPr lang="el-GR" dirty="0"/>
              <a:t>Για περισσότερες πληροφορίες δες την </a:t>
            </a:r>
            <a:r>
              <a:rPr lang="el-GR" dirty="0">
                <a:hlinkClick r:id="rId6"/>
              </a:rPr>
              <a:t>ιστοσελίδα του ΙΜΕ ΓΣΕΒΕΕ</a:t>
            </a:r>
            <a:endParaRPr lang="el-GR" dirty="0"/>
          </a:p>
        </p:txBody>
      </p:sp>
    </p:spTree>
    <p:extLst>
      <p:ext uri="{BB962C8B-B14F-4D97-AF65-F5344CB8AC3E}">
        <p14:creationId xmlns:p14="http://schemas.microsoft.com/office/powerpoint/2010/main" val="47086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25796" y="335365"/>
            <a:ext cx="8017476" cy="1325563"/>
          </a:xfrm>
        </p:spPr>
        <p:txBody>
          <a:bodyPr/>
          <a:lstStyle/>
          <a:p>
            <a:pPr algn="ctr"/>
            <a:r>
              <a:rPr lang="el-GR" b="1" dirty="0">
                <a:solidFill>
                  <a:schemeClr val="accent1">
                    <a:lumMod val="50000"/>
                  </a:schemeClr>
                </a:solidFill>
              </a:rPr>
              <a:t>Παρεμβάσεις της ΓΣΕΒΕΕ και των συνεργαζόμενων κοινωνικών εταίρων για τη διερεύνηση δεξιοτήτων </a:t>
            </a:r>
            <a:r>
              <a:rPr lang="el-GR" b="1" i="1" dirty="0">
                <a:solidFill>
                  <a:schemeClr val="accent1">
                    <a:lumMod val="50000"/>
                  </a:schemeClr>
                </a:solidFill>
              </a:rPr>
              <a:t>Αποτελέσματα και οφέλη</a:t>
            </a:r>
          </a:p>
        </p:txBody>
      </p:sp>
      <p:sp>
        <p:nvSpPr>
          <p:cNvPr id="4" name="Θέση αριθμού διαφάνειας 3"/>
          <p:cNvSpPr>
            <a:spLocks noGrp="1"/>
          </p:cNvSpPr>
          <p:nvPr>
            <p:ph type="sldNum" sz="quarter" idx="12"/>
          </p:nvPr>
        </p:nvSpPr>
        <p:spPr>
          <a:xfrm>
            <a:off x="400818" y="147707"/>
            <a:ext cx="446470" cy="42564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842428D-0812-44E2-9FBD-553AB4E1DE8E}" type="slidenum">
              <a:rPr kumimoji="0" lang="el-GR" sz="1400" b="1" i="0" u="none" strike="noStrike" kern="1200" cap="none" spc="0" normalizeH="0" baseline="0" noProof="0" smtClean="0">
                <a:ln>
                  <a:noFill/>
                </a:ln>
                <a:solidFill>
                  <a:srgbClr val="CEB02C"/>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l-GR" sz="1400" b="1" i="0" u="none" strike="noStrike" kern="1200" cap="none" spc="0" normalizeH="0" baseline="0" noProof="0" dirty="0">
              <a:ln>
                <a:noFill/>
              </a:ln>
              <a:solidFill>
                <a:srgbClr val="CEB02C"/>
              </a:solidFill>
              <a:effectLst/>
              <a:uLnTx/>
              <a:uFillTx/>
              <a:latin typeface="Calibri" panose="020F0502020204030204"/>
              <a:ea typeface="+mn-ea"/>
              <a:cs typeface="+mn-cs"/>
            </a:endParaRPr>
          </a:p>
        </p:txBody>
      </p:sp>
      <p:sp>
        <p:nvSpPr>
          <p:cNvPr id="7" name="Θέση περιεχομένου 6">
            <a:extLst>
              <a:ext uri="{FF2B5EF4-FFF2-40B4-BE49-F238E27FC236}">
                <a16:creationId xmlns:a16="http://schemas.microsoft.com/office/drawing/2014/main" id="{89E76524-95F0-4B25-948A-9974432D5BCF}"/>
              </a:ext>
            </a:extLst>
          </p:cNvPr>
          <p:cNvSpPr>
            <a:spLocks noGrp="1"/>
          </p:cNvSpPr>
          <p:nvPr>
            <p:ph idx="1"/>
          </p:nvPr>
        </p:nvSpPr>
        <p:spPr>
          <a:xfrm>
            <a:off x="3434080" y="1996580"/>
            <a:ext cx="8109192" cy="4780308"/>
          </a:xfrm>
        </p:spPr>
        <p:txBody>
          <a:bodyPr>
            <a:normAutofit fontScale="62500" lnSpcReduction="20000"/>
          </a:bodyPr>
          <a:lstStyle/>
          <a:p>
            <a:pPr algn="just">
              <a:lnSpc>
                <a:spcPct val="70000"/>
              </a:lnSpc>
            </a:pPr>
            <a:endParaRPr lang="el-GR" sz="1800" dirty="0"/>
          </a:p>
          <a:p>
            <a:pPr marL="457200" indent="-457200" algn="just">
              <a:lnSpc>
                <a:spcPct val="120000"/>
              </a:lnSpc>
              <a:buFont typeface="Wingdings" panose="05000000000000000000" pitchFamily="2" charset="2"/>
              <a:buChar char="v"/>
            </a:pPr>
            <a:r>
              <a:rPr lang="el-GR" sz="2700" dirty="0">
                <a:solidFill>
                  <a:srgbClr val="002060"/>
                </a:solidFill>
              </a:rPr>
              <a:t>Διατήρηση ενεργού του κοινωνικού διαλόγου και των παρεμβάσεων των θεσμικών κοινωνικών εταίρων για τα θέματα των δεξιοτήτων.</a:t>
            </a:r>
          </a:p>
          <a:p>
            <a:pPr marL="457200" indent="-457200" algn="just">
              <a:lnSpc>
                <a:spcPct val="120000"/>
              </a:lnSpc>
              <a:buFont typeface="Wingdings" panose="05000000000000000000" pitchFamily="2" charset="2"/>
              <a:buChar char="v"/>
            </a:pPr>
            <a:r>
              <a:rPr lang="el-GR" sz="2700" dirty="0">
                <a:solidFill>
                  <a:srgbClr val="002060"/>
                </a:solidFill>
              </a:rPr>
              <a:t>Αύξηση της εξειδίκευσης</a:t>
            </a:r>
            <a:r>
              <a:rPr lang="en-US" sz="2700" dirty="0">
                <a:solidFill>
                  <a:srgbClr val="002060"/>
                </a:solidFill>
              </a:rPr>
              <a:t> </a:t>
            </a:r>
            <a:r>
              <a:rPr lang="el-GR" sz="2700" dirty="0">
                <a:solidFill>
                  <a:srgbClr val="002060"/>
                </a:solidFill>
              </a:rPr>
              <a:t>των Ινστιτούτων των κοινωνικών εταίρων σε θέματα δεξιοτήτων και πολιτικών δεξιοτήτων.</a:t>
            </a:r>
          </a:p>
          <a:p>
            <a:pPr marL="457200" indent="-457200" algn="just">
              <a:lnSpc>
                <a:spcPct val="120000"/>
              </a:lnSpc>
              <a:buFont typeface="Wingdings" panose="05000000000000000000" pitchFamily="2" charset="2"/>
              <a:buChar char="v"/>
            </a:pPr>
            <a:r>
              <a:rPr lang="el-GR" sz="2700" dirty="0">
                <a:solidFill>
                  <a:srgbClr val="002060"/>
                </a:solidFill>
              </a:rPr>
              <a:t>Συμπληρωματικότητα με άλλες δράσεις των κοινωνικών εταίρων (π.χ. Επαγγελματικά περιγράμματα, ανάπτυξη εκπαιδευτικών υλικών). </a:t>
            </a:r>
          </a:p>
          <a:p>
            <a:pPr marL="457200" indent="-457200" algn="just">
              <a:lnSpc>
                <a:spcPct val="120000"/>
              </a:lnSpc>
              <a:buFont typeface="Wingdings" panose="05000000000000000000" pitchFamily="2" charset="2"/>
              <a:buChar char="v"/>
            </a:pPr>
            <a:r>
              <a:rPr lang="el-GR" sz="2700" dirty="0">
                <a:solidFill>
                  <a:srgbClr val="002060"/>
                </a:solidFill>
              </a:rPr>
              <a:t>Γενικότερη διάδοση και αξιοποίηση των μεθοδολογιών και εργαλείων που αναπτύχθηκαν στο πλαίσιο του έργου</a:t>
            </a:r>
            <a:r>
              <a:rPr lang="en-US" sz="2700" dirty="0">
                <a:solidFill>
                  <a:srgbClr val="002060"/>
                </a:solidFill>
              </a:rPr>
              <a:t>. </a:t>
            </a:r>
          </a:p>
          <a:p>
            <a:pPr marL="457200" indent="-457200" algn="just">
              <a:lnSpc>
                <a:spcPct val="120000"/>
              </a:lnSpc>
              <a:buFont typeface="Wingdings" panose="05000000000000000000" pitchFamily="2" charset="2"/>
              <a:buChar char="v"/>
            </a:pPr>
            <a:r>
              <a:rPr lang="el-GR" sz="2700" dirty="0">
                <a:solidFill>
                  <a:srgbClr val="002060"/>
                </a:solidFill>
              </a:rPr>
              <a:t>Ενημέρωση, ανταλλαγή εμπειριών και επέκταση συνεργασιών με πανεπιστήμια και ερευνητικά κέντρα για τα θέματα των δεξιοτήτων. </a:t>
            </a:r>
          </a:p>
          <a:p>
            <a:pPr marL="457200" indent="-457200" algn="just">
              <a:lnSpc>
                <a:spcPct val="120000"/>
              </a:lnSpc>
              <a:buFont typeface="Wingdings" panose="05000000000000000000" pitchFamily="2" charset="2"/>
              <a:buChar char="v"/>
            </a:pPr>
            <a:r>
              <a:rPr lang="el-GR" sz="2700" dirty="0">
                <a:solidFill>
                  <a:srgbClr val="002060"/>
                </a:solidFill>
              </a:rPr>
              <a:t>Αξιοποίηση αποτελεσμάτων της δράσης για την τεκμηριωμένη συμμετοχή των εκπροσώπων των κοινωνικών εταίρων σε Επιτροπές (ΚΣΕΕΚ, ΣΠΑΑΕ, Κλαδικά Συμβούλια Δεξιοτήτων), Συνέδρια / Ημερίδες / </a:t>
            </a:r>
            <a:r>
              <a:rPr lang="en-US" sz="2700" dirty="0">
                <a:solidFill>
                  <a:srgbClr val="002060"/>
                </a:solidFill>
              </a:rPr>
              <a:t>Workshops (</a:t>
            </a:r>
            <a:r>
              <a:rPr lang="el-GR" sz="2700" dirty="0">
                <a:solidFill>
                  <a:srgbClr val="002060"/>
                </a:solidFill>
              </a:rPr>
              <a:t>π.χ. ΟΑΕΔ – </a:t>
            </a:r>
            <a:r>
              <a:rPr lang="en-US" sz="2700" dirty="0">
                <a:solidFill>
                  <a:srgbClr val="002060"/>
                </a:solidFill>
              </a:rPr>
              <a:t>ESCO).</a:t>
            </a:r>
          </a:p>
        </p:txBody>
      </p:sp>
      <p:sp>
        <p:nvSpPr>
          <p:cNvPr id="5" name="TextBox 4"/>
          <p:cNvSpPr txBox="1"/>
          <p:nvPr/>
        </p:nvSpPr>
        <p:spPr>
          <a:xfrm>
            <a:off x="0" y="0"/>
            <a:ext cx="3146854" cy="6858000"/>
          </a:xfrm>
          <a:prstGeom prst="rect">
            <a:avLst/>
          </a:prstGeom>
          <a:blipFill>
            <a:blip r:embed="rId2"/>
            <a:tile tx="0" ty="0" sx="100000" sy="100000" flip="none" algn="tl"/>
          </a:blipFill>
        </p:spPr>
        <p:txBody>
          <a:bodyPr wrap="square" rtlCol="0">
            <a:spAutoFit/>
          </a:bodyPr>
          <a:lstStyle/>
          <a:p>
            <a:endParaRPr lang="el-GR" dirty="0"/>
          </a:p>
        </p:txBody>
      </p:sp>
    </p:spTree>
    <p:extLst>
      <p:ext uri="{BB962C8B-B14F-4D97-AF65-F5344CB8AC3E}">
        <p14:creationId xmlns:p14="http://schemas.microsoft.com/office/powerpoint/2010/main" val="3605520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a:solidFill>
                  <a:schemeClr val="accent1">
                    <a:lumMod val="50000"/>
                  </a:schemeClr>
                </a:solidFill>
              </a:rPr>
              <a:t>Συντονισμός κοινής δράσης των Ινστιτούτων των Κοινωνικών Εταίρων ΓΣΕΕ, ΓΣΕΒΕΕ, ΕΣΕΕ, ΣΕΤΕ για τη διερεύνηση αναγκών δεξιοτήτων</a:t>
            </a:r>
            <a:endParaRPr lang="el-GR" b="1" i="1" dirty="0">
              <a:solidFill>
                <a:schemeClr val="accent1">
                  <a:lumMod val="50000"/>
                </a:schemeClr>
              </a:solidFill>
              <a:effectLst>
                <a:outerShdw blurRad="38100" dist="38100" dir="2700000" algn="tl">
                  <a:srgbClr val="000000">
                    <a:alpha val="43137"/>
                  </a:srgbClr>
                </a:outerShdw>
              </a:effectLst>
            </a:endParaRPr>
          </a:p>
        </p:txBody>
      </p:sp>
      <p:sp>
        <p:nvSpPr>
          <p:cNvPr id="4" name="Θέση αριθμού διαφάνειας 3"/>
          <p:cNvSpPr>
            <a:spLocks noGrp="1"/>
          </p:cNvSpPr>
          <p:nvPr>
            <p:ph type="sldNum" sz="quarter" idx="12"/>
          </p:nvPr>
        </p:nvSpPr>
        <p:spPr>
          <a:xfrm>
            <a:off x="400818" y="147707"/>
            <a:ext cx="446470" cy="42564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842428D-0812-44E2-9FBD-553AB4E1DE8E}" type="slidenum">
              <a:rPr kumimoji="0" lang="el-GR" sz="1400" b="1" i="0" u="none" strike="noStrike" kern="1200" cap="none" spc="0" normalizeH="0" baseline="0" noProof="0" smtClean="0">
                <a:ln>
                  <a:noFill/>
                </a:ln>
                <a:solidFill>
                  <a:srgbClr val="CEB02C"/>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l-GR" sz="1400" b="1" i="0" u="none" strike="noStrike" kern="1200" cap="none" spc="0" normalizeH="0" baseline="0" noProof="0" dirty="0">
              <a:ln>
                <a:noFill/>
              </a:ln>
              <a:solidFill>
                <a:srgbClr val="CEB02C"/>
              </a:solidFill>
              <a:effectLst/>
              <a:uLnTx/>
              <a:uFillTx/>
              <a:latin typeface="Calibri" panose="020F0502020204030204"/>
              <a:ea typeface="+mn-ea"/>
              <a:cs typeface="+mn-cs"/>
            </a:endParaRPr>
          </a:p>
        </p:txBody>
      </p:sp>
      <p:sp>
        <p:nvSpPr>
          <p:cNvPr id="7" name="Θέση περιεχομένου 6">
            <a:extLst>
              <a:ext uri="{FF2B5EF4-FFF2-40B4-BE49-F238E27FC236}">
                <a16:creationId xmlns:a16="http://schemas.microsoft.com/office/drawing/2014/main" id="{89E76524-95F0-4B25-948A-9974432D5BCF}"/>
              </a:ext>
            </a:extLst>
          </p:cNvPr>
          <p:cNvSpPr>
            <a:spLocks noGrp="1"/>
          </p:cNvSpPr>
          <p:nvPr>
            <p:ph idx="1"/>
          </p:nvPr>
        </p:nvSpPr>
        <p:spPr/>
        <p:txBody>
          <a:bodyPr>
            <a:normAutofit/>
          </a:bodyPr>
          <a:lstStyle/>
          <a:p>
            <a:pPr algn="just">
              <a:lnSpc>
                <a:spcPct val="70000"/>
              </a:lnSpc>
            </a:pPr>
            <a:endParaRPr lang="el-GR" sz="1800" dirty="0"/>
          </a:p>
          <a:p>
            <a:pPr algn="just"/>
            <a:r>
              <a:rPr lang="el-GR" sz="2000" dirty="0">
                <a:solidFill>
                  <a:schemeClr val="accent1">
                    <a:lumMod val="50000"/>
                  </a:schemeClr>
                </a:solidFill>
                <a:ea typeface="+mj-ea"/>
                <a:cs typeface="+mj-cs"/>
              </a:rPr>
              <a:t>Από τα τέλη του 2018 υλοποιήθηκε κοινή δράση των ινστιτούτων των θεσμικών κοινωνικών εταίρων, με συντονιστή το ΙΜΕ ΓΣΕΒΕΕ, στο πλαίσιο της συμβολής τους στον Μηχανισμό Διάγνωσης Αναγκών της Αγοράς Εργασίας. Πρόκειται για μια δράση θεσμικής ενδυνάμωσης, κοινωνικού διαλόγου και συμβολής στην αύξηση της συνάφειας μεταξύ εκπαίδευσης και αγοράς εργασίας</a:t>
            </a:r>
          </a:p>
        </p:txBody>
      </p:sp>
      <p:pic>
        <p:nvPicPr>
          <p:cNvPr id="6" name="Εικόνα 5"/>
          <p:cNvPicPr>
            <a:picLocks noChangeAspect="1"/>
          </p:cNvPicPr>
          <p:nvPr/>
        </p:nvPicPr>
        <p:blipFill>
          <a:blip r:embed="rId2"/>
          <a:stretch>
            <a:fillRect/>
          </a:stretch>
        </p:blipFill>
        <p:spPr>
          <a:xfrm>
            <a:off x="4557852" y="4397574"/>
            <a:ext cx="2771429" cy="809524"/>
          </a:xfrm>
          <a:prstGeom prst="rect">
            <a:avLst/>
          </a:prstGeom>
        </p:spPr>
      </p:pic>
      <p:pic>
        <p:nvPicPr>
          <p:cNvPr id="8" name="Εικόνα 7"/>
          <p:cNvPicPr>
            <a:picLocks noChangeAspect="1"/>
          </p:cNvPicPr>
          <p:nvPr/>
        </p:nvPicPr>
        <p:blipFill>
          <a:blip r:embed="rId3"/>
          <a:stretch>
            <a:fillRect/>
          </a:stretch>
        </p:blipFill>
        <p:spPr>
          <a:xfrm>
            <a:off x="8892243" y="4397575"/>
            <a:ext cx="2024741" cy="638096"/>
          </a:xfrm>
          <a:prstGeom prst="rect">
            <a:avLst/>
          </a:prstGeom>
        </p:spPr>
      </p:pic>
      <p:pic>
        <p:nvPicPr>
          <p:cNvPr id="9" name="Εικόνα 8"/>
          <p:cNvPicPr>
            <a:picLocks noChangeAspect="1"/>
          </p:cNvPicPr>
          <p:nvPr/>
        </p:nvPicPr>
        <p:blipFill>
          <a:blip r:embed="rId4"/>
          <a:stretch>
            <a:fillRect/>
          </a:stretch>
        </p:blipFill>
        <p:spPr>
          <a:xfrm>
            <a:off x="9120434" y="5629197"/>
            <a:ext cx="1796550" cy="644415"/>
          </a:xfrm>
          <a:prstGeom prst="rect">
            <a:avLst/>
          </a:prstGeom>
        </p:spPr>
      </p:pic>
      <p:pic>
        <p:nvPicPr>
          <p:cNvPr id="10" name="Εικόνα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5741" y="5646354"/>
            <a:ext cx="3519889" cy="664522"/>
          </a:xfrm>
          <a:prstGeom prst="rect">
            <a:avLst/>
          </a:prstGeom>
        </p:spPr>
      </p:pic>
      <p:sp>
        <p:nvSpPr>
          <p:cNvPr id="3" name="TextBox 2"/>
          <p:cNvSpPr txBox="1"/>
          <p:nvPr/>
        </p:nvSpPr>
        <p:spPr>
          <a:xfrm>
            <a:off x="0" y="0"/>
            <a:ext cx="3146854" cy="6858000"/>
          </a:xfrm>
          <a:prstGeom prst="rect">
            <a:avLst/>
          </a:prstGeom>
          <a:blipFill>
            <a:blip r:embed="rId6"/>
            <a:tile tx="0" ty="0" sx="100000" sy="100000" flip="none" algn="tl"/>
          </a:blipFill>
        </p:spPr>
        <p:txBody>
          <a:bodyPr wrap="square" rtlCol="0">
            <a:spAutoFit/>
          </a:bodyPr>
          <a:lstStyle/>
          <a:p>
            <a:endParaRPr lang="el-GR" dirty="0"/>
          </a:p>
        </p:txBody>
      </p:sp>
    </p:spTree>
    <p:extLst>
      <p:ext uri="{BB962C8B-B14F-4D97-AF65-F5344CB8AC3E}">
        <p14:creationId xmlns:p14="http://schemas.microsoft.com/office/powerpoint/2010/main" val="4098015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481431" y="183675"/>
            <a:ext cx="8575101" cy="1325563"/>
          </a:xfrm>
        </p:spPr>
        <p:txBody>
          <a:bodyPr/>
          <a:lstStyle/>
          <a:p>
            <a:pPr algn="ctr"/>
            <a:r>
              <a:rPr lang="el-GR" b="1" dirty="0">
                <a:solidFill>
                  <a:schemeClr val="accent1">
                    <a:lumMod val="50000"/>
                  </a:schemeClr>
                </a:solidFill>
              </a:rPr>
              <a:t>Στόχος, αντικείμενο και μέθοδοι υλοποίησης  της κοινής δράσης των κοινωνικών εταίρων για τις δεξιότητες</a:t>
            </a:r>
          </a:p>
        </p:txBody>
      </p:sp>
      <p:sp>
        <p:nvSpPr>
          <p:cNvPr id="4" name="Θέση αριθμού διαφάνειας 3"/>
          <p:cNvSpPr>
            <a:spLocks noGrp="1"/>
          </p:cNvSpPr>
          <p:nvPr>
            <p:ph type="sldNum" sz="quarter" idx="12"/>
          </p:nvPr>
        </p:nvSpPr>
        <p:spPr>
          <a:xfrm>
            <a:off x="400818" y="147707"/>
            <a:ext cx="446470" cy="42564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842428D-0812-44E2-9FBD-553AB4E1DE8E}" type="slidenum">
              <a:rPr kumimoji="0" lang="el-GR" sz="1400" b="1" i="0" u="none" strike="noStrike" kern="1200" cap="none" spc="0" normalizeH="0" baseline="0" noProof="0" smtClean="0">
                <a:ln>
                  <a:noFill/>
                </a:ln>
                <a:solidFill>
                  <a:srgbClr val="CEB02C"/>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l-GR" sz="1400" b="1" i="0" u="none" strike="noStrike" kern="1200" cap="none" spc="0" normalizeH="0" baseline="0" noProof="0" dirty="0">
              <a:ln>
                <a:noFill/>
              </a:ln>
              <a:solidFill>
                <a:srgbClr val="CEB02C"/>
              </a:solidFill>
              <a:effectLst/>
              <a:uLnTx/>
              <a:uFillTx/>
              <a:latin typeface="Calibri" panose="020F0502020204030204"/>
              <a:ea typeface="+mn-ea"/>
              <a:cs typeface="+mn-cs"/>
            </a:endParaRPr>
          </a:p>
        </p:txBody>
      </p:sp>
      <p:pic>
        <p:nvPicPr>
          <p:cNvPr id="3" name="Θέση περιεχομένου 2"/>
          <p:cNvPicPr>
            <a:picLocks noGrp="1" noChangeAspect="1"/>
          </p:cNvPicPr>
          <p:nvPr>
            <p:ph idx="1"/>
          </p:nvPr>
        </p:nvPicPr>
        <p:blipFill rotWithShape="1">
          <a:blip r:embed="rId2">
            <a:extLst>
              <a:ext uri="{BEBA8EAE-BF5A-486C-A8C5-ECC9F3942E4B}">
                <a14:imgProps xmlns:a14="http://schemas.microsoft.com/office/drawing/2010/main">
                  <a14:imgLayer r:embed="rId3">
                    <a14:imgEffect>
                      <a14:colorTemperature colorTemp="11200"/>
                    </a14:imgEffect>
                  </a14:imgLayer>
                </a14:imgProps>
              </a:ext>
            </a:extLst>
          </a:blip>
          <a:srcRect t="9179"/>
          <a:stretch/>
        </p:blipFill>
        <p:spPr>
          <a:xfrm>
            <a:off x="3200401" y="1871264"/>
            <a:ext cx="8957890" cy="4881303"/>
          </a:xfrm>
          <a:prstGeom prst="rect">
            <a:avLst/>
          </a:prstGeom>
          <a:solidFill>
            <a:schemeClr val="bg1"/>
          </a:solidFill>
        </p:spPr>
      </p:pic>
      <p:sp>
        <p:nvSpPr>
          <p:cNvPr id="5" name="TextBox 4"/>
          <p:cNvSpPr txBox="1"/>
          <p:nvPr/>
        </p:nvSpPr>
        <p:spPr>
          <a:xfrm>
            <a:off x="0" y="0"/>
            <a:ext cx="3146854" cy="6858000"/>
          </a:xfrm>
          <a:prstGeom prst="rect">
            <a:avLst/>
          </a:prstGeom>
          <a:blipFill>
            <a:blip r:embed="rId4"/>
            <a:tile tx="0" ty="0" sx="100000" sy="100000" flip="none" algn="tl"/>
          </a:blipFill>
        </p:spPr>
        <p:txBody>
          <a:bodyPr wrap="square" rtlCol="0">
            <a:spAutoFit/>
          </a:bodyPr>
          <a:lstStyle/>
          <a:p>
            <a:endParaRPr lang="el-GR" dirty="0"/>
          </a:p>
        </p:txBody>
      </p:sp>
    </p:spTree>
    <p:extLst>
      <p:ext uri="{BB962C8B-B14F-4D97-AF65-F5344CB8AC3E}">
        <p14:creationId xmlns:p14="http://schemas.microsoft.com/office/powerpoint/2010/main" val="3289106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132667" y="411702"/>
            <a:ext cx="8822266" cy="1325563"/>
          </a:xfrm>
        </p:spPr>
        <p:txBody>
          <a:bodyPr/>
          <a:lstStyle/>
          <a:p>
            <a:pPr algn="ctr"/>
            <a:r>
              <a:rPr lang="el-GR" b="1" dirty="0">
                <a:solidFill>
                  <a:schemeClr val="accent1">
                    <a:lumMod val="50000"/>
                  </a:schemeClr>
                </a:solidFill>
              </a:rPr>
              <a:t>Κοινή δράση των κοινωνικών εταίρων </a:t>
            </a:r>
            <a:br>
              <a:rPr lang="el-GR" b="1" dirty="0">
                <a:solidFill>
                  <a:schemeClr val="accent1">
                    <a:lumMod val="50000"/>
                  </a:schemeClr>
                </a:solidFill>
              </a:rPr>
            </a:br>
            <a:r>
              <a:rPr lang="el-GR" b="1" i="1" dirty="0">
                <a:solidFill>
                  <a:schemeClr val="accent1">
                    <a:lumMod val="50000"/>
                  </a:schemeClr>
                </a:solidFill>
              </a:rPr>
              <a:t>Μεθοδολογίες, τεχνικές και εργαλεία υλοποίησης</a:t>
            </a:r>
          </a:p>
        </p:txBody>
      </p:sp>
      <p:sp>
        <p:nvSpPr>
          <p:cNvPr id="4" name="Θέση αριθμού διαφάνειας 3"/>
          <p:cNvSpPr>
            <a:spLocks noGrp="1"/>
          </p:cNvSpPr>
          <p:nvPr>
            <p:ph type="sldNum" sz="quarter" idx="12"/>
          </p:nvPr>
        </p:nvSpPr>
        <p:spPr>
          <a:xfrm>
            <a:off x="400818" y="147707"/>
            <a:ext cx="446470" cy="42564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842428D-0812-44E2-9FBD-553AB4E1DE8E}" type="slidenum">
              <a:rPr kumimoji="0" lang="el-GR" sz="1400" b="1" i="0" u="none" strike="noStrike" kern="1200" cap="none" spc="0" normalizeH="0" baseline="0" noProof="0" smtClean="0">
                <a:ln>
                  <a:noFill/>
                </a:ln>
                <a:solidFill>
                  <a:srgbClr val="CEB02C"/>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l-GR" sz="1400" b="1" i="0" u="none" strike="noStrike" kern="1200" cap="none" spc="0" normalizeH="0" baseline="0" noProof="0" dirty="0">
              <a:ln>
                <a:noFill/>
              </a:ln>
              <a:solidFill>
                <a:srgbClr val="CEB02C"/>
              </a:solidFill>
              <a:effectLst/>
              <a:uLnTx/>
              <a:uFillTx/>
              <a:latin typeface="Calibri" panose="020F0502020204030204"/>
              <a:ea typeface="+mn-ea"/>
              <a:cs typeface="+mn-cs"/>
            </a:endParaRPr>
          </a:p>
        </p:txBody>
      </p:sp>
      <p:pic>
        <p:nvPicPr>
          <p:cNvPr id="8" name="Εικόνα 7">
            <a:extLst>
              <a:ext uri="{FF2B5EF4-FFF2-40B4-BE49-F238E27FC236}">
                <a16:creationId xmlns:a16="http://schemas.microsoft.com/office/drawing/2014/main" id="{CC171222-A18C-4C4C-A19B-9B97EF90D30E}"/>
              </a:ext>
            </a:extLst>
          </p:cNvPr>
          <p:cNvPicPr>
            <a:picLocks noChangeAspect="1"/>
          </p:cNvPicPr>
          <p:nvPr/>
        </p:nvPicPr>
        <p:blipFill>
          <a:blip r:embed="rId2"/>
          <a:stretch>
            <a:fillRect/>
          </a:stretch>
        </p:blipFill>
        <p:spPr>
          <a:xfrm>
            <a:off x="6259943" y="1916546"/>
            <a:ext cx="2957485" cy="4428152"/>
          </a:xfrm>
          <a:prstGeom prst="rect">
            <a:avLst/>
          </a:prstGeom>
        </p:spPr>
      </p:pic>
      <p:pic>
        <p:nvPicPr>
          <p:cNvPr id="9" name="Εικόνα 8">
            <a:extLst>
              <a:ext uri="{FF2B5EF4-FFF2-40B4-BE49-F238E27FC236}">
                <a16:creationId xmlns:a16="http://schemas.microsoft.com/office/drawing/2014/main" id="{FEDF806B-D90F-4A03-B204-B4CC302D0614}"/>
              </a:ext>
            </a:extLst>
          </p:cNvPr>
          <p:cNvPicPr>
            <a:picLocks noChangeAspect="1"/>
          </p:cNvPicPr>
          <p:nvPr/>
        </p:nvPicPr>
        <p:blipFill>
          <a:blip r:embed="rId3"/>
          <a:stretch>
            <a:fillRect/>
          </a:stretch>
        </p:blipFill>
        <p:spPr>
          <a:xfrm>
            <a:off x="3132667" y="1996308"/>
            <a:ext cx="3127276" cy="4348390"/>
          </a:xfrm>
          <a:prstGeom prst="rect">
            <a:avLst/>
          </a:prstGeom>
        </p:spPr>
      </p:pic>
      <p:pic>
        <p:nvPicPr>
          <p:cNvPr id="11" name="Εικόνα 10">
            <a:extLst>
              <a:ext uri="{FF2B5EF4-FFF2-40B4-BE49-F238E27FC236}">
                <a16:creationId xmlns:a16="http://schemas.microsoft.com/office/drawing/2014/main" id="{549E80C1-5D7E-4393-BE8D-529223BF1A9D}"/>
              </a:ext>
            </a:extLst>
          </p:cNvPr>
          <p:cNvPicPr>
            <a:picLocks noChangeAspect="1"/>
          </p:cNvPicPr>
          <p:nvPr/>
        </p:nvPicPr>
        <p:blipFill>
          <a:blip r:embed="rId4"/>
          <a:stretch>
            <a:fillRect/>
          </a:stretch>
        </p:blipFill>
        <p:spPr>
          <a:xfrm>
            <a:off x="9217428" y="1814945"/>
            <a:ext cx="3262439" cy="4670521"/>
          </a:xfrm>
          <a:prstGeom prst="rect">
            <a:avLst/>
          </a:prstGeom>
        </p:spPr>
      </p:pic>
      <p:sp>
        <p:nvSpPr>
          <p:cNvPr id="7" name="TextBox 6"/>
          <p:cNvSpPr txBox="1"/>
          <p:nvPr/>
        </p:nvSpPr>
        <p:spPr>
          <a:xfrm>
            <a:off x="0" y="0"/>
            <a:ext cx="3146854" cy="6858000"/>
          </a:xfrm>
          <a:prstGeom prst="rect">
            <a:avLst/>
          </a:prstGeom>
          <a:blipFill>
            <a:blip r:embed="rId5"/>
            <a:tile tx="0" ty="0" sx="100000" sy="100000" flip="none" algn="tl"/>
          </a:blipFill>
        </p:spPr>
        <p:txBody>
          <a:bodyPr wrap="square" rtlCol="0">
            <a:spAutoFit/>
          </a:bodyPr>
          <a:lstStyle/>
          <a:p>
            <a:endParaRPr lang="el-GR" dirty="0"/>
          </a:p>
        </p:txBody>
      </p:sp>
    </p:spTree>
    <p:extLst>
      <p:ext uri="{BB962C8B-B14F-4D97-AF65-F5344CB8AC3E}">
        <p14:creationId xmlns:p14="http://schemas.microsoft.com/office/powerpoint/2010/main" val="3814140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a:xfrm>
            <a:off x="400818" y="147707"/>
            <a:ext cx="446470" cy="42564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842428D-0812-44E2-9FBD-553AB4E1DE8E}" type="slidenum">
              <a:rPr kumimoji="0" lang="el-GR" sz="1400" b="1" i="0" u="none" strike="noStrike" kern="1200" cap="none" spc="0" normalizeH="0" baseline="0" noProof="0" smtClean="0">
                <a:ln>
                  <a:noFill/>
                </a:ln>
                <a:solidFill>
                  <a:srgbClr val="CEB02C"/>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l-GR" sz="1400" b="1" i="0" u="none" strike="noStrike" kern="1200" cap="none" spc="0" normalizeH="0" baseline="0" noProof="0" dirty="0">
              <a:ln>
                <a:noFill/>
              </a:ln>
              <a:solidFill>
                <a:srgbClr val="CEB02C"/>
              </a:solidFill>
              <a:effectLst/>
              <a:uLnTx/>
              <a:uFillTx/>
              <a:latin typeface="Calibri" panose="020F0502020204030204"/>
              <a:ea typeface="+mn-ea"/>
              <a:cs typeface="+mn-cs"/>
            </a:endParaRPr>
          </a:p>
        </p:txBody>
      </p:sp>
      <p:pic>
        <p:nvPicPr>
          <p:cNvPr id="8" name="Θέση περιεχομένου 7"/>
          <p:cNvPicPr>
            <a:picLocks noGrp="1" noChangeAspect="1"/>
          </p:cNvPicPr>
          <p:nvPr>
            <p:ph idx="1"/>
          </p:nvPr>
        </p:nvPicPr>
        <p:blipFill rotWithShape="1">
          <a:blip r:embed="rId2">
            <a:extLst>
              <a:ext uri="{BEBA8EAE-BF5A-486C-A8C5-ECC9F3942E4B}">
                <a14:imgProps xmlns:a14="http://schemas.microsoft.com/office/drawing/2010/main">
                  <a14:imgLayer r:embed="rId3">
                    <a14:imgEffect>
                      <a14:colorTemperature colorTemp="11200"/>
                    </a14:imgEffect>
                  </a14:imgLayer>
                </a14:imgProps>
              </a:ext>
            </a:extLst>
          </a:blip>
          <a:srcRect t="19323" r="17537"/>
          <a:stretch/>
        </p:blipFill>
        <p:spPr>
          <a:xfrm>
            <a:off x="3525838" y="1920240"/>
            <a:ext cx="8152356" cy="4689566"/>
          </a:xfrm>
          <a:prstGeom prst="rect">
            <a:avLst/>
          </a:prstGeom>
        </p:spPr>
      </p:pic>
      <p:sp>
        <p:nvSpPr>
          <p:cNvPr id="5" name="TextBox 4"/>
          <p:cNvSpPr txBox="1"/>
          <p:nvPr/>
        </p:nvSpPr>
        <p:spPr>
          <a:xfrm>
            <a:off x="0" y="0"/>
            <a:ext cx="3146854" cy="6858000"/>
          </a:xfrm>
          <a:prstGeom prst="rect">
            <a:avLst/>
          </a:prstGeom>
          <a:blipFill>
            <a:blip r:embed="rId4"/>
            <a:tile tx="0" ty="0" sx="100000" sy="100000" flip="none" algn="tl"/>
          </a:blipFill>
        </p:spPr>
        <p:txBody>
          <a:bodyPr wrap="square" rtlCol="0">
            <a:spAutoFit/>
          </a:bodyPr>
          <a:lstStyle/>
          <a:p>
            <a:endParaRPr lang="el-GR" dirty="0"/>
          </a:p>
        </p:txBody>
      </p:sp>
      <p:sp>
        <p:nvSpPr>
          <p:cNvPr id="6" name="Τίτλος 1">
            <a:extLst>
              <a:ext uri="{FF2B5EF4-FFF2-40B4-BE49-F238E27FC236}">
                <a16:creationId xmlns:a16="http://schemas.microsoft.com/office/drawing/2014/main" id="{8279D045-A682-40E1-974B-03EA27994ACE}"/>
              </a:ext>
            </a:extLst>
          </p:cNvPr>
          <p:cNvSpPr txBox="1">
            <a:spLocks/>
          </p:cNvSpPr>
          <p:nvPr/>
        </p:nvSpPr>
        <p:spPr>
          <a:xfrm>
            <a:off x="3266384" y="351946"/>
            <a:ext cx="88222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baseline="0">
                <a:solidFill>
                  <a:srgbClr val="7E2D40"/>
                </a:solidFill>
                <a:latin typeface="+mn-lt"/>
                <a:ea typeface="+mj-ea"/>
                <a:cs typeface="+mj-cs"/>
              </a:defRPr>
            </a:lvl1pPr>
          </a:lstStyle>
          <a:p>
            <a:pPr algn="ctr"/>
            <a:r>
              <a:rPr lang="el-GR" b="1" dirty="0">
                <a:solidFill>
                  <a:schemeClr val="accent1">
                    <a:lumMod val="50000"/>
                  </a:schemeClr>
                </a:solidFill>
              </a:rPr>
              <a:t>Κοινή δράση των κοινωνικών εταίρων για τις δεξιότητες </a:t>
            </a:r>
            <a:br>
              <a:rPr lang="el-GR" b="1" dirty="0">
                <a:solidFill>
                  <a:schemeClr val="accent1">
                    <a:lumMod val="50000"/>
                  </a:schemeClr>
                </a:solidFill>
              </a:rPr>
            </a:br>
            <a:r>
              <a:rPr lang="el-GR" b="1" i="1" dirty="0">
                <a:solidFill>
                  <a:schemeClr val="accent1">
                    <a:lumMod val="50000"/>
                  </a:schemeClr>
                </a:solidFill>
              </a:rPr>
              <a:t>Αποτελέσματα</a:t>
            </a:r>
          </a:p>
        </p:txBody>
      </p:sp>
    </p:spTree>
    <p:extLst>
      <p:ext uri="{BB962C8B-B14F-4D97-AF65-F5344CB8AC3E}">
        <p14:creationId xmlns:p14="http://schemas.microsoft.com/office/powerpoint/2010/main" val="68453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a:xfrm>
            <a:off x="400818" y="147707"/>
            <a:ext cx="446470" cy="42564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842428D-0812-44E2-9FBD-553AB4E1DE8E}" type="slidenum">
              <a:rPr kumimoji="0" lang="el-GR" sz="1400" b="1" i="0" u="none" strike="noStrike" kern="1200" cap="none" spc="0" normalizeH="0" baseline="0" noProof="0" smtClean="0">
                <a:ln>
                  <a:noFill/>
                </a:ln>
                <a:solidFill>
                  <a:srgbClr val="CEB02C"/>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l-GR" sz="1400" b="1" i="0" u="none" strike="noStrike" kern="1200" cap="none" spc="0" normalizeH="0" baseline="0" noProof="0" dirty="0">
              <a:ln>
                <a:noFill/>
              </a:ln>
              <a:solidFill>
                <a:srgbClr val="CEB02C"/>
              </a:solidFill>
              <a:effectLst/>
              <a:uLnTx/>
              <a:uFillTx/>
              <a:latin typeface="Calibri" panose="020F0502020204030204"/>
              <a:ea typeface="+mn-ea"/>
              <a:cs typeface="+mn-cs"/>
            </a:endParaRPr>
          </a:p>
        </p:txBody>
      </p:sp>
      <p:pic>
        <p:nvPicPr>
          <p:cNvPr id="3" name="Θέση περιεχομένου 2"/>
          <p:cNvPicPr>
            <a:picLocks noGrp="1" noChangeAspect="1"/>
          </p:cNvPicPr>
          <p:nvPr>
            <p:ph idx="1"/>
          </p:nvPr>
        </p:nvPicPr>
        <p:blipFill rotWithShape="1">
          <a:blip r:embed="rId2"/>
          <a:srcRect l="13050" r="16886" b="5882"/>
          <a:stretch/>
        </p:blipFill>
        <p:spPr>
          <a:xfrm>
            <a:off x="3406663" y="1790598"/>
            <a:ext cx="8600853" cy="4809652"/>
          </a:xfrm>
          <a:prstGeom prst="rect">
            <a:avLst/>
          </a:prstGeom>
        </p:spPr>
      </p:pic>
      <p:sp>
        <p:nvSpPr>
          <p:cNvPr id="5" name="TextBox 4"/>
          <p:cNvSpPr txBox="1"/>
          <p:nvPr/>
        </p:nvSpPr>
        <p:spPr>
          <a:xfrm>
            <a:off x="0" y="0"/>
            <a:ext cx="3146854" cy="6858000"/>
          </a:xfrm>
          <a:prstGeom prst="rect">
            <a:avLst/>
          </a:prstGeom>
          <a:blipFill>
            <a:blip r:embed="rId3"/>
            <a:tile tx="0" ty="0" sx="100000" sy="100000" flip="none" algn="tl"/>
          </a:blipFill>
        </p:spPr>
        <p:txBody>
          <a:bodyPr wrap="square" rtlCol="0">
            <a:spAutoFit/>
          </a:bodyPr>
          <a:lstStyle/>
          <a:p>
            <a:endParaRPr lang="el-GR" dirty="0"/>
          </a:p>
        </p:txBody>
      </p:sp>
      <p:sp>
        <p:nvSpPr>
          <p:cNvPr id="8" name="Τίτλος 1">
            <a:extLst>
              <a:ext uri="{FF2B5EF4-FFF2-40B4-BE49-F238E27FC236}">
                <a16:creationId xmlns:a16="http://schemas.microsoft.com/office/drawing/2014/main" id="{D1A85148-86CC-43A9-A8FB-EC0EE93AA64F}"/>
              </a:ext>
            </a:extLst>
          </p:cNvPr>
          <p:cNvSpPr txBox="1">
            <a:spLocks noGrp="1"/>
          </p:cNvSpPr>
          <p:nvPr>
            <p:ph type="title"/>
          </p:nvPr>
        </p:nvSpPr>
        <p:spPr>
          <a:xfrm>
            <a:off x="3406663" y="360363"/>
            <a:ext cx="8497315"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baseline="0">
                <a:solidFill>
                  <a:srgbClr val="7E2D40"/>
                </a:solidFill>
                <a:latin typeface="+mn-lt"/>
                <a:ea typeface="+mj-ea"/>
                <a:cs typeface="+mj-cs"/>
              </a:defRPr>
            </a:lvl1pPr>
          </a:lstStyle>
          <a:p>
            <a:pPr algn="ctr"/>
            <a:r>
              <a:rPr lang="el-GR" b="1" dirty="0">
                <a:solidFill>
                  <a:schemeClr val="accent1">
                    <a:lumMod val="50000"/>
                  </a:schemeClr>
                </a:solidFill>
              </a:rPr>
              <a:t>Κοινή δράση των κοινωνικών εταίρων για τις δεξιότητες </a:t>
            </a:r>
            <a:br>
              <a:rPr lang="el-GR" b="1" dirty="0">
                <a:solidFill>
                  <a:schemeClr val="accent1">
                    <a:lumMod val="50000"/>
                  </a:schemeClr>
                </a:solidFill>
              </a:rPr>
            </a:br>
            <a:r>
              <a:rPr lang="el-GR" b="1" i="1" dirty="0">
                <a:solidFill>
                  <a:schemeClr val="accent1">
                    <a:lumMod val="50000"/>
                  </a:schemeClr>
                </a:solidFill>
              </a:rPr>
              <a:t>Αποτελέσματα</a:t>
            </a:r>
          </a:p>
        </p:txBody>
      </p:sp>
    </p:spTree>
    <p:extLst>
      <p:ext uri="{BB962C8B-B14F-4D97-AF65-F5344CB8AC3E}">
        <p14:creationId xmlns:p14="http://schemas.microsoft.com/office/powerpoint/2010/main" val="1416166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2428D-0812-44E2-9FBD-553AB4E1DE8E}" type="slidenum">
              <a:rPr kumimoji="0" lang="el-GR" sz="1400" b="1" i="0" u="none" strike="noStrike" kern="1200" cap="none" spc="0" normalizeH="0" baseline="0" noProof="0" smtClean="0">
                <a:ln>
                  <a:noFill/>
                </a:ln>
                <a:solidFill>
                  <a:srgbClr val="CEB02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l-GR" sz="1400" b="1" i="0" u="none" strike="noStrike" kern="1200" cap="none" spc="0" normalizeH="0" baseline="0" noProof="0" dirty="0">
              <a:ln>
                <a:noFill/>
              </a:ln>
              <a:solidFill>
                <a:srgbClr val="CEB02C"/>
              </a:solidFill>
              <a:effectLst/>
              <a:uLnTx/>
              <a:uFillTx/>
              <a:latin typeface="Calibri" panose="020F0502020204030204"/>
              <a:ea typeface="+mn-ea"/>
              <a:cs typeface="+mn-cs"/>
            </a:endParaRPr>
          </a:p>
        </p:txBody>
      </p:sp>
      <p:pic>
        <p:nvPicPr>
          <p:cNvPr id="7" name="Εικόνα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1102" y="2043538"/>
            <a:ext cx="1840736" cy="2770924"/>
          </a:xfrm>
          <a:prstGeom prst="rect">
            <a:avLst/>
          </a:prstGeom>
        </p:spPr>
      </p:pic>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8257" y="3631274"/>
            <a:ext cx="1840736" cy="2770922"/>
          </a:xfrm>
          <a:prstGeom prst="rect">
            <a:avLst/>
          </a:prstGeom>
        </p:spPr>
      </p:pic>
      <p:pic>
        <p:nvPicPr>
          <p:cNvPr id="9" name="Εικόνα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7526" y="1295398"/>
            <a:ext cx="1840736" cy="2770922"/>
          </a:xfrm>
          <a:prstGeom prst="rect">
            <a:avLst/>
          </a:prstGeom>
        </p:spPr>
      </p:pic>
      <p:pic>
        <p:nvPicPr>
          <p:cNvPr id="10" name="Εικόνα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4680" y="2989572"/>
            <a:ext cx="1840736" cy="2770922"/>
          </a:xfrm>
          <a:prstGeom prst="rect">
            <a:avLst/>
          </a:prstGeom>
        </p:spPr>
      </p:pic>
      <p:sp>
        <p:nvSpPr>
          <p:cNvPr id="11" name="TextBox 10"/>
          <p:cNvSpPr txBox="1"/>
          <p:nvPr/>
        </p:nvSpPr>
        <p:spPr>
          <a:xfrm>
            <a:off x="0" y="0"/>
            <a:ext cx="3146854" cy="6858000"/>
          </a:xfrm>
          <a:prstGeom prst="rect">
            <a:avLst/>
          </a:prstGeom>
          <a:blipFill>
            <a:blip r:embed="rId6"/>
            <a:tile tx="0" ty="0" sx="100000" sy="100000" flip="none" algn="tl"/>
          </a:blipFill>
        </p:spPr>
        <p:txBody>
          <a:bodyPr wrap="square" rtlCol="0">
            <a:spAutoFit/>
          </a:bodyPr>
          <a:lstStyle/>
          <a:p>
            <a:endParaRPr lang="el-GR" dirty="0"/>
          </a:p>
        </p:txBody>
      </p:sp>
      <p:sp>
        <p:nvSpPr>
          <p:cNvPr id="12" name="Τίτλος 1">
            <a:extLst>
              <a:ext uri="{FF2B5EF4-FFF2-40B4-BE49-F238E27FC236}">
                <a16:creationId xmlns:a16="http://schemas.microsoft.com/office/drawing/2014/main" id="{E5B425C6-734F-4B72-B9E7-94BA7A601019}"/>
              </a:ext>
            </a:extLst>
          </p:cNvPr>
          <p:cNvSpPr txBox="1">
            <a:spLocks noGrp="1"/>
          </p:cNvSpPr>
          <p:nvPr>
            <p:ph type="title"/>
          </p:nvPr>
        </p:nvSpPr>
        <p:spPr>
          <a:xfrm>
            <a:off x="3229761" y="177970"/>
            <a:ext cx="8783273"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baseline="0">
                <a:solidFill>
                  <a:srgbClr val="7E2D40"/>
                </a:solidFill>
                <a:latin typeface="+mn-lt"/>
                <a:ea typeface="+mj-ea"/>
                <a:cs typeface="+mj-cs"/>
              </a:defRPr>
            </a:lvl1pPr>
          </a:lstStyle>
          <a:p>
            <a:pPr algn="ctr"/>
            <a:r>
              <a:rPr lang="el-GR" b="1" dirty="0">
                <a:solidFill>
                  <a:schemeClr val="accent1">
                    <a:lumMod val="50000"/>
                  </a:schemeClr>
                </a:solidFill>
              </a:rPr>
              <a:t>Κοινή δράση των κοινωνικών εταίρων για τις δεξιότητες </a:t>
            </a:r>
            <a:br>
              <a:rPr lang="el-GR" b="1" dirty="0">
                <a:solidFill>
                  <a:schemeClr val="accent1">
                    <a:lumMod val="50000"/>
                  </a:schemeClr>
                </a:solidFill>
              </a:rPr>
            </a:br>
            <a:r>
              <a:rPr lang="el-GR" b="1" i="1" dirty="0">
                <a:solidFill>
                  <a:schemeClr val="accent1">
                    <a:lumMod val="50000"/>
                  </a:schemeClr>
                </a:solidFill>
              </a:rPr>
              <a:t>Κλαδικές μελέτες δεξιοτήτων</a:t>
            </a:r>
          </a:p>
        </p:txBody>
      </p:sp>
    </p:spTree>
    <p:extLst>
      <p:ext uri="{BB962C8B-B14F-4D97-AF65-F5344CB8AC3E}">
        <p14:creationId xmlns:p14="http://schemas.microsoft.com/office/powerpoint/2010/main" val="3137325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a:xfrm>
            <a:off x="400818" y="147707"/>
            <a:ext cx="446470" cy="42564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842428D-0812-44E2-9FBD-553AB4E1DE8E}" type="slidenum">
              <a:rPr kumimoji="0" lang="el-GR" sz="1400" b="1" i="0" u="none" strike="noStrike" kern="1200" cap="none" spc="0" normalizeH="0" baseline="0" noProof="0" smtClean="0">
                <a:ln>
                  <a:noFill/>
                </a:ln>
                <a:solidFill>
                  <a:srgbClr val="CEB02C"/>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l-GR" sz="1400" b="1" i="0" u="none" strike="noStrike" kern="1200" cap="none" spc="0" normalizeH="0" baseline="0" noProof="0" dirty="0">
              <a:ln>
                <a:noFill/>
              </a:ln>
              <a:solidFill>
                <a:srgbClr val="CEB02C"/>
              </a:solidFill>
              <a:effectLst/>
              <a:uLnTx/>
              <a:uFillTx/>
              <a:latin typeface="Calibri" panose="020F0502020204030204"/>
              <a:ea typeface="+mn-ea"/>
              <a:cs typeface="+mn-cs"/>
            </a:endParaRPr>
          </a:p>
        </p:txBody>
      </p:sp>
      <p:pic>
        <p:nvPicPr>
          <p:cNvPr id="3" name="Θέση περιεχομένου 2"/>
          <p:cNvPicPr>
            <a:picLocks noGrp="1" noChangeAspect="1"/>
          </p:cNvPicPr>
          <p:nvPr>
            <p:ph idx="1"/>
          </p:nvPr>
        </p:nvPicPr>
        <p:blipFill>
          <a:blip r:embed="rId2"/>
          <a:stretch>
            <a:fillRect/>
          </a:stretch>
        </p:blipFill>
        <p:spPr>
          <a:xfrm>
            <a:off x="3266441" y="1686095"/>
            <a:ext cx="8709091" cy="5171906"/>
          </a:xfrm>
          <a:prstGeom prst="rect">
            <a:avLst/>
          </a:prstGeom>
        </p:spPr>
      </p:pic>
      <p:sp>
        <p:nvSpPr>
          <p:cNvPr id="5" name="TextBox 4"/>
          <p:cNvSpPr txBox="1"/>
          <p:nvPr/>
        </p:nvSpPr>
        <p:spPr>
          <a:xfrm>
            <a:off x="0" y="0"/>
            <a:ext cx="3146854" cy="6858000"/>
          </a:xfrm>
          <a:prstGeom prst="rect">
            <a:avLst/>
          </a:prstGeom>
          <a:blipFill>
            <a:blip r:embed="rId3"/>
            <a:tile tx="0" ty="0" sx="100000" sy="100000" flip="none" algn="tl"/>
          </a:blipFill>
        </p:spPr>
        <p:txBody>
          <a:bodyPr wrap="square" rtlCol="0">
            <a:spAutoFit/>
          </a:bodyPr>
          <a:lstStyle/>
          <a:p>
            <a:endParaRPr lang="el-GR" dirty="0"/>
          </a:p>
        </p:txBody>
      </p:sp>
      <p:sp>
        <p:nvSpPr>
          <p:cNvPr id="8" name="Τίτλος 1">
            <a:extLst>
              <a:ext uri="{FF2B5EF4-FFF2-40B4-BE49-F238E27FC236}">
                <a16:creationId xmlns:a16="http://schemas.microsoft.com/office/drawing/2014/main" id="{1ED4E7BD-87D7-4778-BB36-200DB470B486}"/>
              </a:ext>
            </a:extLst>
          </p:cNvPr>
          <p:cNvSpPr txBox="1">
            <a:spLocks noGrp="1"/>
          </p:cNvSpPr>
          <p:nvPr>
            <p:ph type="title"/>
          </p:nvPr>
        </p:nvSpPr>
        <p:spPr>
          <a:xfrm>
            <a:off x="3266442" y="360363"/>
            <a:ext cx="8709090"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baseline="0">
                <a:solidFill>
                  <a:srgbClr val="7E2D40"/>
                </a:solidFill>
                <a:latin typeface="+mn-lt"/>
                <a:ea typeface="+mj-ea"/>
                <a:cs typeface="+mj-cs"/>
              </a:defRPr>
            </a:lvl1pPr>
          </a:lstStyle>
          <a:p>
            <a:pPr algn="ctr"/>
            <a:r>
              <a:rPr lang="el-GR" b="1" dirty="0">
                <a:solidFill>
                  <a:schemeClr val="accent1">
                    <a:lumMod val="50000"/>
                  </a:schemeClr>
                </a:solidFill>
              </a:rPr>
              <a:t>Κοινή δράση των κοινωνικών εταίρων</a:t>
            </a:r>
            <a:br>
              <a:rPr lang="el-GR" b="1" dirty="0">
                <a:solidFill>
                  <a:schemeClr val="accent1">
                    <a:lumMod val="50000"/>
                  </a:schemeClr>
                </a:solidFill>
              </a:rPr>
            </a:br>
            <a:r>
              <a:rPr lang="el-GR" b="1" i="1" dirty="0">
                <a:solidFill>
                  <a:schemeClr val="accent1">
                    <a:lumMod val="50000"/>
                  </a:schemeClr>
                </a:solidFill>
              </a:rPr>
              <a:t>Μελέτες διάγνωσης αναγκών δεξιοτήτων ανά επάγγελμα</a:t>
            </a:r>
          </a:p>
        </p:txBody>
      </p:sp>
    </p:spTree>
    <p:extLst>
      <p:ext uri="{BB962C8B-B14F-4D97-AF65-F5344CB8AC3E}">
        <p14:creationId xmlns:p14="http://schemas.microsoft.com/office/powerpoint/2010/main" val="1130203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20D10312-ADA6-4A8B-AFC7-691E41E882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2428D-0812-44E2-9FBD-553AB4E1DE8E}" type="slidenum">
              <a:rPr kumimoji="0" lang="el-GR" sz="1400" b="1" i="0" u="none" strike="noStrike" kern="1200" cap="none" spc="0" normalizeH="0" baseline="0" noProof="0" smtClean="0">
                <a:ln>
                  <a:noFill/>
                </a:ln>
                <a:solidFill>
                  <a:srgbClr val="CEB02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l-GR" sz="1400" b="1" i="0" u="none" strike="noStrike" kern="1200" cap="none" spc="0" normalizeH="0" baseline="0" noProof="0" dirty="0">
              <a:ln>
                <a:noFill/>
              </a:ln>
              <a:solidFill>
                <a:srgbClr val="CEB02C"/>
              </a:solidFill>
              <a:effectLst/>
              <a:uLnTx/>
              <a:uFillTx/>
              <a:latin typeface="Calibri" panose="020F0502020204030204"/>
              <a:ea typeface="+mn-ea"/>
              <a:cs typeface="+mn-cs"/>
            </a:endParaRPr>
          </a:p>
        </p:txBody>
      </p:sp>
      <p:pic>
        <p:nvPicPr>
          <p:cNvPr id="10" name="Εικόνα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9662" y="3335942"/>
            <a:ext cx="1840737" cy="2770924"/>
          </a:xfrm>
          <a:prstGeom prst="rect">
            <a:avLst/>
          </a:prstGeom>
        </p:spPr>
      </p:pic>
      <p:pic>
        <p:nvPicPr>
          <p:cNvPr id="11" name="Εικόνα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3938" y="1950480"/>
            <a:ext cx="1840736" cy="2770924"/>
          </a:xfrm>
          <a:prstGeom prst="rect">
            <a:avLst/>
          </a:prstGeom>
        </p:spPr>
      </p:pic>
      <p:pic>
        <p:nvPicPr>
          <p:cNvPr id="13" name="Εικόνα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7525" y="3905594"/>
            <a:ext cx="1840736" cy="2770924"/>
          </a:xfrm>
          <a:prstGeom prst="rect">
            <a:avLst/>
          </a:prstGeom>
        </p:spPr>
      </p:pic>
      <p:pic>
        <p:nvPicPr>
          <p:cNvPr id="16" name="Εικόνα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50520" y="2601412"/>
            <a:ext cx="1840736" cy="2770924"/>
          </a:xfrm>
          <a:prstGeom prst="rect">
            <a:avLst/>
          </a:prstGeom>
        </p:spPr>
      </p:pic>
      <p:sp>
        <p:nvSpPr>
          <p:cNvPr id="8" name="TextBox 7"/>
          <p:cNvSpPr txBox="1"/>
          <p:nvPr/>
        </p:nvSpPr>
        <p:spPr>
          <a:xfrm>
            <a:off x="0" y="0"/>
            <a:ext cx="3146854" cy="6858000"/>
          </a:xfrm>
          <a:prstGeom prst="rect">
            <a:avLst/>
          </a:prstGeom>
          <a:blipFill>
            <a:blip r:embed="rId6"/>
            <a:tile tx="0" ty="0" sx="100000" sy="100000" flip="none" algn="tl"/>
          </a:blipFill>
        </p:spPr>
        <p:txBody>
          <a:bodyPr wrap="square" rtlCol="0">
            <a:spAutoFit/>
          </a:bodyPr>
          <a:lstStyle/>
          <a:p>
            <a:endParaRPr lang="el-GR" dirty="0"/>
          </a:p>
        </p:txBody>
      </p:sp>
      <p:sp>
        <p:nvSpPr>
          <p:cNvPr id="12" name="Τίτλος 1">
            <a:extLst>
              <a:ext uri="{FF2B5EF4-FFF2-40B4-BE49-F238E27FC236}">
                <a16:creationId xmlns:a16="http://schemas.microsoft.com/office/drawing/2014/main" id="{D6B26BEB-E8E9-433D-8D32-5637E5DCFA14}"/>
              </a:ext>
            </a:extLst>
          </p:cNvPr>
          <p:cNvSpPr txBox="1">
            <a:spLocks noGrp="1"/>
          </p:cNvSpPr>
          <p:nvPr>
            <p:ph type="title"/>
          </p:nvPr>
        </p:nvSpPr>
        <p:spPr>
          <a:xfrm>
            <a:off x="3146854" y="360363"/>
            <a:ext cx="8958460"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baseline="0">
                <a:solidFill>
                  <a:srgbClr val="7E2D40"/>
                </a:solidFill>
                <a:latin typeface="+mn-lt"/>
                <a:ea typeface="+mj-ea"/>
                <a:cs typeface="+mj-cs"/>
              </a:defRPr>
            </a:lvl1pPr>
          </a:lstStyle>
          <a:p>
            <a:pPr algn="ctr"/>
            <a:r>
              <a:rPr lang="el-GR" b="1" dirty="0">
                <a:solidFill>
                  <a:schemeClr val="accent1">
                    <a:lumMod val="50000"/>
                  </a:schemeClr>
                </a:solidFill>
              </a:rPr>
              <a:t>Κοινή δράση των κοινωνικών εταίρων</a:t>
            </a:r>
            <a:br>
              <a:rPr lang="el-GR" b="1" dirty="0">
                <a:solidFill>
                  <a:schemeClr val="accent1">
                    <a:lumMod val="50000"/>
                  </a:schemeClr>
                </a:solidFill>
              </a:rPr>
            </a:br>
            <a:r>
              <a:rPr lang="el-GR" b="1" i="1" dirty="0">
                <a:solidFill>
                  <a:schemeClr val="accent1">
                    <a:lumMod val="50000"/>
                  </a:schemeClr>
                </a:solidFill>
              </a:rPr>
              <a:t>Μελέτες διάγνωσης αναγκών δεξιοτήτων ανά επάγγελμα</a:t>
            </a:r>
          </a:p>
        </p:txBody>
      </p:sp>
    </p:spTree>
    <p:extLst>
      <p:ext uri="{BB962C8B-B14F-4D97-AF65-F5344CB8AC3E}">
        <p14:creationId xmlns:p14="http://schemas.microsoft.com/office/powerpoint/2010/main" val="377993712"/>
      </p:ext>
    </p:extLst>
  </p:cSld>
  <p:clrMapOvr>
    <a:masterClrMapping/>
  </p:clrMapOvr>
</p:sld>
</file>

<file path=ppt/theme/theme1.xml><?xml version="1.0" encoding="utf-8"?>
<a:theme xmlns:a="http://schemas.openxmlformats.org/drawingml/2006/main" name="Προσαρμοσμένη σχεδίαση">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Παρουσίαση.pptx [Μόνο για ανάγνωση]" id="{F9F0B9DC-9C09-4CA0-95EB-F133741420E2}" vid="{F27C3CF1-9F4B-4CDD-86D8-DBA4E4DACF82}"/>
    </a:ext>
  </a:extLst>
</a:theme>
</file>

<file path=ppt/theme/theme2.xml><?xml version="1.0" encoding="utf-8"?>
<a:theme xmlns:a="http://schemas.openxmlformats.org/drawingml/2006/main" name="1_Προσαρμοσμένη σχεδίαση">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Παρουσίαση.pptx [Μόνο για ανάγνωση]" id="{F9F0B9DC-9C09-4CA0-95EB-F133741420E2}" vid="{F27C3CF1-9F4B-4CDD-86D8-DBA4E4DACF82}"/>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Πρότυπο παρουσίασης για συνάντηση προσωπικού</Template>
  <TotalTime>1207</TotalTime>
  <Words>639</Words>
  <Application>Microsoft Office PowerPoint</Application>
  <PresentationFormat>Ευρεία οθόνη</PresentationFormat>
  <Paragraphs>75</Paragraphs>
  <Slides>18</Slides>
  <Notes>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2</vt:i4>
      </vt:variant>
      <vt:variant>
        <vt:lpstr>Τίτλοι διαφανειών</vt:lpstr>
      </vt:variant>
      <vt:variant>
        <vt:i4>18</vt:i4>
      </vt:variant>
    </vt:vector>
  </HeadingPairs>
  <TitlesOfParts>
    <vt:vector size="25" baseType="lpstr">
      <vt:lpstr>Arial</vt:lpstr>
      <vt:lpstr>Calibri</vt:lpstr>
      <vt:lpstr>Calibri Light</vt:lpstr>
      <vt:lpstr>Century Gothic</vt:lpstr>
      <vt:lpstr>Wingdings</vt:lpstr>
      <vt:lpstr>Προσαρμοσμένη σχεδίαση</vt:lpstr>
      <vt:lpstr>1_Προσαρμοσμένη σχεδίαση</vt:lpstr>
      <vt:lpstr>Παρεμβάσεις του Ινστιτούτου Μικρών Επιχειρήσεων της ΓΣΕΒΕΕ για τις δεξιότητες</vt:lpstr>
      <vt:lpstr>Συντονισμός κοινής δράσης των Ινστιτούτων των Κοινωνικών Εταίρων ΓΣΕΕ, ΓΣΕΒΕΕ, ΕΣΕΕ, ΣΕΤΕ για τη διερεύνηση αναγκών δεξιοτήτων</vt:lpstr>
      <vt:lpstr>Στόχος, αντικείμενο και μέθοδοι υλοποίησης  της κοινής δράσης των κοινωνικών εταίρων για τις δεξιότητες</vt:lpstr>
      <vt:lpstr>Κοινή δράση των κοινωνικών εταίρων  Μεθοδολογίες, τεχνικές και εργαλεία υλοποίησης</vt:lpstr>
      <vt:lpstr>Παρουσίαση του PowerPoint</vt:lpstr>
      <vt:lpstr>Κοινή δράση των κοινωνικών εταίρων για τις δεξιότητες  Αποτελέσματα</vt:lpstr>
      <vt:lpstr>Κοινή δράση των κοινωνικών εταίρων για τις δεξιότητες  Κλαδικές μελέτες δεξιοτήτων</vt:lpstr>
      <vt:lpstr>Κοινή δράση των κοινωνικών εταίρων Μελέτες διάγνωσης αναγκών δεξιοτήτων ανά επάγγελμα</vt:lpstr>
      <vt:lpstr>Κοινή δράση των κοινωνικών εταίρων Μελέτες διάγνωσης αναγκών δεξιοτήτων ανά επάγγελμα</vt:lpstr>
      <vt:lpstr>Κοινή δράση των κοινωνικών εταίρων Γενικές πανελλαδικές έρευνες αναγκών δεξιοτήτων εργοδοτών και εργαζομένων</vt:lpstr>
      <vt:lpstr>Κοινή δράση των κοινωνικών εταίρων Μελέτες αποτίμησης πολιτικών δεξιοτήτων και εργαστήριο κοινωνικού διαλόγου</vt:lpstr>
      <vt:lpstr>Δράση ΙΜΕ ΓΣΕΒΕΕ για την μελέτη και ανάλυση των παραγόντων αλλαγής των επαγγελμάτων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Παρεμβάσεις της ΓΣΕΒΕΕ και των συνεργαζόμενων κοινωνικών εταίρων για τη διερεύνηση δεξιοτήτων Αποτελέσματα και οφέλη</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Παρασκευάς Λιντζέρης</dc:title>
  <dc:creator>Πάρης Λιντζέρης</dc:creator>
  <cp:lastModifiedBy>Πάρης Λιντζέρης</cp:lastModifiedBy>
  <cp:revision>140</cp:revision>
  <cp:lastPrinted>2023-06-09T11:14:22Z</cp:lastPrinted>
  <dcterms:created xsi:type="dcterms:W3CDTF">2023-01-19T10:37:57Z</dcterms:created>
  <dcterms:modified xsi:type="dcterms:W3CDTF">2023-12-05T14:38:53Z</dcterms:modified>
</cp:coreProperties>
</file>