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ink/ink1.xml" ContentType="application/inkml+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7"/>
  </p:notesMasterIdLst>
  <p:sldIdLst>
    <p:sldId id="322" r:id="rId3"/>
    <p:sldId id="300" r:id="rId4"/>
    <p:sldId id="301" r:id="rId5"/>
    <p:sldId id="302" r:id="rId6"/>
    <p:sldId id="303" r:id="rId7"/>
    <p:sldId id="304" r:id="rId8"/>
    <p:sldId id="305" r:id="rId9"/>
    <p:sldId id="306" r:id="rId10"/>
    <p:sldId id="307" r:id="rId11"/>
    <p:sldId id="308" r:id="rId12"/>
    <p:sldId id="309" r:id="rId13"/>
    <p:sldId id="310" r:id="rId14"/>
    <p:sldId id="311" r:id="rId15"/>
    <p:sldId id="312" r:id="rId16"/>
    <p:sldId id="313" r:id="rId17"/>
    <p:sldId id="314" r:id="rId18"/>
    <p:sldId id="315" r:id="rId19"/>
    <p:sldId id="316" r:id="rId20"/>
    <p:sldId id="317" r:id="rId21"/>
    <p:sldId id="318" r:id="rId22"/>
    <p:sldId id="319" r:id="rId23"/>
    <p:sldId id="320" r:id="rId24"/>
    <p:sldId id="321" r:id="rId25"/>
    <p:sldId id="257" r:id="rId26"/>
    <p:sldId id="258" r:id="rId27"/>
    <p:sldId id="260" r:id="rId28"/>
    <p:sldId id="262" r:id="rId29"/>
    <p:sldId id="263" r:id="rId30"/>
    <p:sldId id="267" r:id="rId31"/>
    <p:sldId id="298" r:id="rId32"/>
    <p:sldId id="290" r:id="rId33"/>
    <p:sldId id="274" r:id="rId34"/>
    <p:sldId id="288" r:id="rId35"/>
    <p:sldId id="289" r:id="rId36"/>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NEGSEE Mpenaki" initials="IM"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0BFA1"/>
    <a:srgbClr val="860000"/>
    <a:srgbClr val="767171"/>
    <a:srgbClr val="E2E2E2"/>
    <a:srgbClr val="6E7F8D"/>
    <a:srgbClr val="7F8B94"/>
    <a:srgbClr val="718290"/>
    <a:srgbClr val="576D87"/>
    <a:srgbClr val="E9B768"/>
    <a:srgbClr val="C6D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256" autoAdjust="0"/>
  </p:normalViewPr>
  <p:slideViewPr>
    <p:cSldViewPr snapToGrid="0">
      <p:cViewPr varScale="1">
        <p:scale>
          <a:sx n="109" d="100"/>
          <a:sy n="109" d="100"/>
        </p:scale>
        <p:origin x="-630" y="-84"/>
      </p:cViewPr>
      <p:guideLst>
        <p:guide orient="horz" pos="2160"/>
        <p:guide pos="3840"/>
      </p:guideLst>
    </p:cSldViewPr>
  </p:slideViewPr>
  <p:outlineViewPr>
    <p:cViewPr>
      <p:scale>
        <a:sx n="33" d="100"/>
        <a:sy n="33" d="100"/>
      </p:scale>
      <p:origin x="0" y="-394"/>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64" d="100"/>
          <a:sy n="64" d="100"/>
        </p:scale>
        <p:origin x="3115" y="7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9FBE016-42D4-4ED4-B3FF-EF4393E6B7AB}"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el-GR"/>
        </a:p>
      </dgm:t>
    </dgm:pt>
    <dgm:pt modelId="{676783ED-7D7D-4CF3-AAE3-25F97D8BFA91}">
      <dgm:prSet phldrT="[Κείμενο]" custT="1"/>
      <dgm:spPr>
        <a:solidFill>
          <a:schemeClr val="accent5">
            <a:lumMod val="60000"/>
            <a:lumOff val="40000"/>
          </a:schemeClr>
        </a:solidFill>
      </dgm:spPr>
      <dgm:t>
        <a:bodyPr/>
        <a:lstStyle/>
        <a:p>
          <a:endParaRPr lang="el-GR" sz="2000" b="1" dirty="0" smtClean="0">
            <a:solidFill>
              <a:schemeClr val="tx1"/>
            </a:solidFill>
            <a:latin typeface="Calibri" panose="020F0502020204030204" pitchFamily="34" charset="0"/>
          </a:endParaRPr>
        </a:p>
        <a:p>
          <a:endParaRPr lang="el-GR" sz="2000" b="1" dirty="0" smtClean="0">
            <a:solidFill>
              <a:schemeClr val="tx1"/>
            </a:solidFill>
            <a:latin typeface="Calibri" panose="020F0502020204030204" pitchFamily="34" charset="0"/>
          </a:endParaRPr>
        </a:p>
        <a:p>
          <a:r>
            <a:rPr lang="el-GR" sz="2000" b="1" dirty="0" smtClean="0">
              <a:solidFill>
                <a:schemeClr val="tx1"/>
              </a:solidFill>
              <a:latin typeface="Calibri" panose="020F0502020204030204" pitchFamily="34" charset="0"/>
            </a:rPr>
            <a:t>ΔΕΞΙΟΤΗΤΕΣ</a:t>
          </a:r>
          <a:endParaRPr lang="el-GR" sz="2000" b="1" dirty="0">
            <a:solidFill>
              <a:schemeClr val="tx1"/>
            </a:solidFill>
            <a:latin typeface="Calibri" panose="020F0502020204030204" pitchFamily="34" charset="0"/>
          </a:endParaRPr>
        </a:p>
      </dgm:t>
    </dgm:pt>
    <dgm:pt modelId="{B7203F80-4392-4F37-99EE-9A7D3D1A2888}" type="parTrans" cxnId="{24149FEA-E04C-4260-BA14-A8C2FB5304C7}">
      <dgm:prSet/>
      <dgm:spPr/>
      <dgm:t>
        <a:bodyPr/>
        <a:lstStyle/>
        <a:p>
          <a:endParaRPr lang="el-GR"/>
        </a:p>
      </dgm:t>
    </dgm:pt>
    <dgm:pt modelId="{3476D1FD-B8D6-4039-A3A3-D7C823FFA60E}" type="sibTrans" cxnId="{24149FEA-E04C-4260-BA14-A8C2FB5304C7}">
      <dgm:prSet/>
      <dgm:spPr/>
      <dgm:t>
        <a:bodyPr/>
        <a:lstStyle/>
        <a:p>
          <a:endParaRPr lang="el-GR"/>
        </a:p>
      </dgm:t>
    </dgm:pt>
    <dgm:pt modelId="{C3F7D224-DC2B-4CBE-AA82-67EF44A0E910}">
      <dgm:prSet phldrT="[Κείμενο]" custT="1"/>
      <dgm:spPr>
        <a:solidFill>
          <a:schemeClr val="accent6">
            <a:lumMod val="40000"/>
            <a:lumOff val="60000"/>
          </a:schemeClr>
        </a:solidFill>
      </dgm:spPr>
      <dgm:t>
        <a:bodyPr/>
        <a:lstStyle/>
        <a:p>
          <a:r>
            <a:rPr lang="el-GR" sz="1600" b="1" dirty="0" smtClean="0">
              <a:solidFill>
                <a:schemeClr val="bg2">
                  <a:lumMod val="25000"/>
                </a:schemeClr>
              </a:solidFill>
              <a:latin typeface="Calibri" panose="020F0502020204030204" pitchFamily="34" charset="0"/>
            </a:rPr>
            <a:t>Βάση Επαγγελμάτων και επαγγελματικών δικαιωμάτων</a:t>
          </a:r>
          <a:endParaRPr lang="el-GR" sz="1600" dirty="0">
            <a:solidFill>
              <a:schemeClr val="bg2">
                <a:lumMod val="25000"/>
              </a:schemeClr>
            </a:solidFill>
            <a:latin typeface="Segoe UI Light" panose="020B0502040204020203" pitchFamily="34" charset="0"/>
          </a:endParaRPr>
        </a:p>
      </dgm:t>
    </dgm:pt>
    <dgm:pt modelId="{7839D4AC-8448-4DDE-99D0-2EB3DF0E8C34}" type="parTrans" cxnId="{6166C096-45D9-4D8C-A3FF-84F0D062A728}">
      <dgm:prSet/>
      <dgm:spPr>
        <a:ln>
          <a:solidFill>
            <a:schemeClr val="bg1"/>
          </a:solidFill>
        </a:ln>
      </dgm:spPr>
      <dgm:t>
        <a:bodyPr/>
        <a:lstStyle/>
        <a:p>
          <a:endParaRPr lang="el-GR"/>
        </a:p>
      </dgm:t>
    </dgm:pt>
    <dgm:pt modelId="{5B882B6C-5441-43AF-9512-BCB37A937361}" type="sibTrans" cxnId="{6166C096-45D9-4D8C-A3FF-84F0D062A728}">
      <dgm:prSet/>
      <dgm:spPr/>
      <dgm:t>
        <a:bodyPr/>
        <a:lstStyle/>
        <a:p>
          <a:endParaRPr lang="el-GR"/>
        </a:p>
      </dgm:t>
    </dgm:pt>
    <dgm:pt modelId="{AB3B6D2E-5195-4374-832E-8191F8A1C2FE}">
      <dgm:prSet custT="1"/>
      <dgm:spPr>
        <a:solidFill>
          <a:schemeClr val="bg2"/>
        </a:solidFill>
      </dgm:spPr>
      <dgm:t>
        <a:bodyPr/>
        <a:lstStyle/>
        <a:p>
          <a:r>
            <a:rPr lang="el-GR" sz="1600" b="1" dirty="0">
              <a:solidFill>
                <a:schemeClr val="bg2">
                  <a:lumMod val="25000"/>
                </a:schemeClr>
              </a:solidFill>
              <a:latin typeface="Calibri" panose="020F0502020204030204" pitchFamily="34" charset="0"/>
            </a:rPr>
            <a:t>Διάγνωση παρακολούθηση </a:t>
          </a:r>
          <a:r>
            <a:rPr lang="el-GR" sz="1600" b="1" dirty="0" smtClean="0">
              <a:solidFill>
                <a:schemeClr val="bg2">
                  <a:lumMod val="25000"/>
                </a:schemeClr>
              </a:solidFill>
              <a:latin typeface="Calibri" panose="020F0502020204030204" pitchFamily="34" charset="0"/>
            </a:rPr>
            <a:t>               &amp; </a:t>
          </a:r>
          <a:r>
            <a:rPr lang="el-GR" sz="1600" b="1" dirty="0">
              <a:solidFill>
                <a:schemeClr val="bg2">
                  <a:lumMod val="25000"/>
                </a:schemeClr>
              </a:solidFill>
              <a:latin typeface="Calibri" panose="020F0502020204030204" pitchFamily="34" charset="0"/>
            </a:rPr>
            <a:t>ανάλυση εξελίξεων και μεταβολών δεξιοτήτων </a:t>
          </a:r>
          <a:r>
            <a:rPr lang="el-GR" sz="1600" b="1" dirty="0" smtClean="0">
              <a:solidFill>
                <a:schemeClr val="bg2">
                  <a:lumMod val="25000"/>
                </a:schemeClr>
              </a:solidFill>
              <a:latin typeface="Calibri" panose="020F0502020204030204" pitchFamily="34" charset="0"/>
            </a:rPr>
            <a:t>επαγγελμάτων</a:t>
          </a:r>
          <a:endParaRPr lang="en-US" sz="1600" b="1" dirty="0" smtClean="0">
            <a:solidFill>
              <a:schemeClr val="bg2">
                <a:lumMod val="25000"/>
              </a:schemeClr>
            </a:solidFill>
            <a:latin typeface="Calibri" panose="020F0502020204030204" pitchFamily="34" charset="0"/>
          </a:endParaRPr>
        </a:p>
        <a:p>
          <a:r>
            <a:rPr lang="el-GR" sz="1600" b="1" dirty="0" smtClean="0">
              <a:solidFill>
                <a:schemeClr val="bg2">
                  <a:lumMod val="25000"/>
                </a:schemeClr>
              </a:solidFill>
              <a:latin typeface="Calibri" panose="020F0502020204030204" pitchFamily="34" charset="0"/>
            </a:rPr>
            <a:t>Τριάντα πέντε (35) επαγγέλματα</a:t>
          </a:r>
        </a:p>
      </dgm:t>
    </dgm:pt>
    <dgm:pt modelId="{CBD4A782-12AE-443B-A44C-8A8E5FD5DC92}" type="parTrans" cxnId="{4B96CE61-6407-4EEC-8B95-7D2878EC3775}">
      <dgm:prSet/>
      <dgm:spPr>
        <a:ln>
          <a:solidFill>
            <a:schemeClr val="bg1"/>
          </a:solidFill>
        </a:ln>
      </dgm:spPr>
      <dgm:t>
        <a:bodyPr/>
        <a:lstStyle/>
        <a:p>
          <a:endParaRPr lang="el-GR"/>
        </a:p>
      </dgm:t>
    </dgm:pt>
    <dgm:pt modelId="{8E31568A-58E5-48F2-AA0F-AB6AA0DC7B50}" type="sibTrans" cxnId="{4B96CE61-6407-4EEC-8B95-7D2878EC3775}">
      <dgm:prSet/>
      <dgm:spPr/>
      <dgm:t>
        <a:bodyPr/>
        <a:lstStyle/>
        <a:p>
          <a:endParaRPr lang="el-GR"/>
        </a:p>
      </dgm:t>
    </dgm:pt>
    <dgm:pt modelId="{DC344D44-2182-47DD-9919-E6C47438ED85}">
      <dgm:prSet custT="1"/>
      <dgm:spPr>
        <a:solidFill>
          <a:schemeClr val="accent6">
            <a:lumMod val="40000"/>
            <a:lumOff val="60000"/>
          </a:schemeClr>
        </a:solidFill>
      </dgm:spPr>
      <dgm:t>
        <a:bodyPr/>
        <a:lstStyle/>
        <a:p>
          <a:pPr algn="ctr"/>
          <a:r>
            <a:rPr lang="el-GR" sz="1600" b="1" dirty="0" smtClean="0">
              <a:solidFill>
                <a:schemeClr val="bg2">
                  <a:lumMod val="25000"/>
                </a:schemeClr>
              </a:solidFill>
              <a:latin typeface="Calibri" panose="020F0502020204030204" pitchFamily="34" charset="0"/>
            </a:rPr>
            <a:t>Παρεμβάσεις για τη συστηματική παρακολούθηση των μεταβολών του παραγωγικού περιβάλλοντος</a:t>
          </a:r>
        </a:p>
        <a:p>
          <a:pPr algn="ctr"/>
          <a:r>
            <a:rPr lang="el-GR" sz="1600" b="1" dirty="0" smtClean="0">
              <a:solidFill>
                <a:schemeClr val="bg2">
                  <a:lumMod val="25000"/>
                </a:schemeClr>
              </a:solidFill>
              <a:latin typeface="Segoe UI Light" panose="020B0502040204020203" pitchFamily="34" charset="0"/>
            </a:rPr>
            <a:t>Α’ &amp; Β’ ΚΥΚΛΟΣ</a:t>
          </a:r>
          <a:endParaRPr lang="el-GR" sz="1600" b="1" dirty="0">
            <a:solidFill>
              <a:schemeClr val="bg2">
                <a:lumMod val="25000"/>
              </a:schemeClr>
            </a:solidFill>
            <a:latin typeface="Segoe UI Light" panose="020B0502040204020203" pitchFamily="34" charset="0"/>
          </a:endParaRPr>
        </a:p>
      </dgm:t>
    </dgm:pt>
    <dgm:pt modelId="{7B2141CD-6774-4512-A2EE-44AED0DFFF88}" type="parTrans" cxnId="{195A62DC-BD3B-4668-AF86-93313A597935}">
      <dgm:prSet/>
      <dgm:spPr>
        <a:ln>
          <a:solidFill>
            <a:schemeClr val="bg1"/>
          </a:solidFill>
        </a:ln>
      </dgm:spPr>
      <dgm:t>
        <a:bodyPr/>
        <a:lstStyle/>
        <a:p>
          <a:endParaRPr lang="el-GR"/>
        </a:p>
      </dgm:t>
    </dgm:pt>
    <dgm:pt modelId="{4DEF76F9-269B-45BC-B067-766539EAAA65}" type="sibTrans" cxnId="{195A62DC-BD3B-4668-AF86-93313A597935}">
      <dgm:prSet/>
      <dgm:spPr/>
      <dgm:t>
        <a:bodyPr/>
        <a:lstStyle/>
        <a:p>
          <a:endParaRPr lang="el-GR"/>
        </a:p>
      </dgm:t>
    </dgm:pt>
    <dgm:pt modelId="{900D06CD-86D3-4C4F-B96C-614C4F3A3427}">
      <dgm:prSet phldrT="[Κείμενο]"/>
      <dgm:spPr>
        <a:solidFill>
          <a:schemeClr val="bg2">
            <a:lumMod val="75000"/>
          </a:schemeClr>
        </a:solidFill>
      </dgm:spPr>
      <dgm:t>
        <a:bodyPr/>
        <a:lstStyle/>
        <a:p>
          <a:endParaRPr lang="el-GR"/>
        </a:p>
      </dgm:t>
    </dgm:pt>
    <dgm:pt modelId="{2C67EC8D-89E7-45FF-BD24-0219EB3FC64B}" type="parTrans" cxnId="{4EA75481-216B-4D69-99B3-D6AE7738EFEA}">
      <dgm:prSet/>
      <dgm:spPr/>
      <dgm:t>
        <a:bodyPr/>
        <a:lstStyle/>
        <a:p>
          <a:endParaRPr lang="el-GR"/>
        </a:p>
      </dgm:t>
    </dgm:pt>
    <dgm:pt modelId="{1611F5A4-8F54-4F8C-9869-BE5FFA3B0783}" type="sibTrans" cxnId="{4EA75481-216B-4D69-99B3-D6AE7738EFEA}">
      <dgm:prSet/>
      <dgm:spPr/>
      <dgm:t>
        <a:bodyPr/>
        <a:lstStyle/>
        <a:p>
          <a:endParaRPr lang="el-GR"/>
        </a:p>
      </dgm:t>
    </dgm:pt>
    <dgm:pt modelId="{FA8E7928-F1AE-4E41-8DC8-44E397DC4474}">
      <dgm:prSet/>
      <dgm:spPr>
        <a:solidFill>
          <a:schemeClr val="accent1"/>
        </a:solidFill>
      </dgm:spPr>
      <dgm:t>
        <a:bodyPr/>
        <a:lstStyle/>
        <a:p>
          <a:endParaRPr lang="el-GR"/>
        </a:p>
      </dgm:t>
    </dgm:pt>
    <dgm:pt modelId="{F3A7FB6F-8CD5-40EF-A8F1-0D9A984D5038}" type="parTrans" cxnId="{1E165BCA-E4D9-4BAF-B70A-FDAB56C03F1F}">
      <dgm:prSet/>
      <dgm:spPr/>
      <dgm:t>
        <a:bodyPr/>
        <a:lstStyle/>
        <a:p>
          <a:endParaRPr lang="el-GR"/>
        </a:p>
      </dgm:t>
    </dgm:pt>
    <dgm:pt modelId="{4BA9DD2B-A4F7-4CA3-AEBE-FF35F6790876}" type="sibTrans" cxnId="{1E165BCA-E4D9-4BAF-B70A-FDAB56C03F1F}">
      <dgm:prSet/>
      <dgm:spPr/>
      <dgm:t>
        <a:bodyPr/>
        <a:lstStyle/>
        <a:p>
          <a:endParaRPr lang="el-GR"/>
        </a:p>
      </dgm:t>
    </dgm:pt>
    <dgm:pt modelId="{174799DF-D8A9-4503-B6D4-03F06821BEE6}">
      <dgm:prSet/>
      <dgm:spPr/>
      <dgm:t>
        <a:bodyPr/>
        <a:lstStyle/>
        <a:p>
          <a:endParaRPr lang="el-GR"/>
        </a:p>
      </dgm:t>
    </dgm:pt>
    <dgm:pt modelId="{91D90E2D-CA3C-4B21-807D-27F757EE28FA}" type="parTrans" cxnId="{38DF89A7-A3C3-426B-AB74-AD13FF905FE7}">
      <dgm:prSet/>
      <dgm:spPr/>
      <dgm:t>
        <a:bodyPr/>
        <a:lstStyle/>
        <a:p>
          <a:endParaRPr lang="el-GR"/>
        </a:p>
      </dgm:t>
    </dgm:pt>
    <dgm:pt modelId="{E3C7135E-80AF-4F2B-8512-A6E1EB9AF308}" type="sibTrans" cxnId="{38DF89A7-A3C3-426B-AB74-AD13FF905FE7}">
      <dgm:prSet/>
      <dgm:spPr/>
      <dgm:t>
        <a:bodyPr/>
        <a:lstStyle/>
        <a:p>
          <a:endParaRPr lang="el-GR"/>
        </a:p>
      </dgm:t>
    </dgm:pt>
    <dgm:pt modelId="{1DB9F9A2-5FDC-4D75-9679-3CCF347B314F}">
      <dgm:prSet/>
      <dgm:spPr/>
      <dgm:t>
        <a:bodyPr/>
        <a:lstStyle/>
        <a:p>
          <a:endParaRPr lang="el-GR"/>
        </a:p>
      </dgm:t>
    </dgm:pt>
    <dgm:pt modelId="{26C48557-F9A2-47A6-BEBE-1E79A695C778}" type="parTrans" cxnId="{5C436FE9-4054-4BFA-93B3-D8AE986C73B2}">
      <dgm:prSet/>
      <dgm:spPr/>
      <dgm:t>
        <a:bodyPr/>
        <a:lstStyle/>
        <a:p>
          <a:endParaRPr lang="el-GR"/>
        </a:p>
      </dgm:t>
    </dgm:pt>
    <dgm:pt modelId="{2F3E47C2-6BAD-4537-99E9-2EF036BD4168}" type="sibTrans" cxnId="{5C436FE9-4054-4BFA-93B3-D8AE986C73B2}">
      <dgm:prSet/>
      <dgm:spPr/>
      <dgm:t>
        <a:bodyPr/>
        <a:lstStyle/>
        <a:p>
          <a:endParaRPr lang="el-GR"/>
        </a:p>
      </dgm:t>
    </dgm:pt>
    <dgm:pt modelId="{B6503723-69D5-4463-A114-364B40B6A7A1}">
      <dgm:prSet/>
      <dgm:spPr/>
      <dgm:t>
        <a:bodyPr/>
        <a:lstStyle/>
        <a:p>
          <a:endParaRPr lang="el-GR"/>
        </a:p>
      </dgm:t>
    </dgm:pt>
    <dgm:pt modelId="{4075424E-700E-4136-AC14-A1E25968EF97}" type="parTrans" cxnId="{336F5629-CBDB-417D-90BB-47B688AB0F6F}">
      <dgm:prSet/>
      <dgm:spPr/>
      <dgm:t>
        <a:bodyPr/>
        <a:lstStyle/>
        <a:p>
          <a:endParaRPr lang="el-GR"/>
        </a:p>
      </dgm:t>
    </dgm:pt>
    <dgm:pt modelId="{FCED914F-BC99-435B-888F-9060C9A4D67F}" type="sibTrans" cxnId="{336F5629-CBDB-417D-90BB-47B688AB0F6F}">
      <dgm:prSet/>
      <dgm:spPr/>
      <dgm:t>
        <a:bodyPr/>
        <a:lstStyle/>
        <a:p>
          <a:endParaRPr lang="el-GR"/>
        </a:p>
      </dgm:t>
    </dgm:pt>
    <dgm:pt modelId="{C3D7411A-21E0-41D3-819A-719C04E3EEF8}">
      <dgm:prSet/>
      <dgm:spPr/>
      <dgm:t>
        <a:bodyPr/>
        <a:lstStyle/>
        <a:p>
          <a:endParaRPr lang="el-GR"/>
        </a:p>
      </dgm:t>
    </dgm:pt>
    <dgm:pt modelId="{D896759B-C31D-48A6-A991-19C236EC507A}" type="parTrans" cxnId="{EE7690CD-A76C-42A7-843C-FED7B9E4CB6F}">
      <dgm:prSet/>
      <dgm:spPr/>
      <dgm:t>
        <a:bodyPr/>
        <a:lstStyle/>
        <a:p>
          <a:endParaRPr lang="el-GR"/>
        </a:p>
      </dgm:t>
    </dgm:pt>
    <dgm:pt modelId="{6B312196-ACF9-4C3D-AB0A-557644DD198B}" type="sibTrans" cxnId="{EE7690CD-A76C-42A7-843C-FED7B9E4CB6F}">
      <dgm:prSet/>
      <dgm:spPr/>
      <dgm:t>
        <a:bodyPr/>
        <a:lstStyle/>
        <a:p>
          <a:endParaRPr lang="el-GR"/>
        </a:p>
      </dgm:t>
    </dgm:pt>
    <dgm:pt modelId="{20DF2DD6-A418-48DD-9EAF-7BD695D7B536}">
      <dgm:prSet custRadScaleRad="99462" custRadScaleInc="-5555"/>
      <dgm:spPr/>
      <dgm:t>
        <a:bodyPr/>
        <a:lstStyle/>
        <a:p>
          <a:endParaRPr lang="el-GR"/>
        </a:p>
      </dgm:t>
    </dgm:pt>
    <dgm:pt modelId="{1D088EA0-4EBD-4A73-96C4-D65F7243BBD4}" type="parTrans" cxnId="{41E57D7F-544F-48C5-A4C1-29FF3CAEE1CE}">
      <dgm:prSet/>
      <dgm:spPr>
        <a:ln>
          <a:solidFill>
            <a:schemeClr val="bg1"/>
          </a:solidFill>
        </a:ln>
      </dgm:spPr>
      <dgm:t>
        <a:bodyPr/>
        <a:lstStyle/>
        <a:p>
          <a:endParaRPr lang="el-GR"/>
        </a:p>
      </dgm:t>
    </dgm:pt>
    <dgm:pt modelId="{B498C57B-6003-4603-9C9D-B83F3428FB60}" type="sibTrans" cxnId="{41E57D7F-544F-48C5-A4C1-29FF3CAEE1CE}">
      <dgm:prSet/>
      <dgm:spPr/>
      <dgm:t>
        <a:bodyPr/>
        <a:lstStyle/>
        <a:p>
          <a:endParaRPr lang="el-GR"/>
        </a:p>
      </dgm:t>
    </dgm:pt>
    <dgm:pt modelId="{8356D2EA-E48E-43DE-8EDB-61B67453DE91}" type="pres">
      <dgm:prSet presAssocID="{79FBE016-42D4-4ED4-B3FF-EF4393E6B7AB}" presName="cycle" presStyleCnt="0">
        <dgm:presLayoutVars>
          <dgm:chMax val="1"/>
          <dgm:dir/>
          <dgm:animLvl val="ctr"/>
          <dgm:resizeHandles val="exact"/>
        </dgm:presLayoutVars>
      </dgm:prSet>
      <dgm:spPr/>
      <dgm:t>
        <a:bodyPr/>
        <a:lstStyle/>
        <a:p>
          <a:endParaRPr lang="el-GR"/>
        </a:p>
      </dgm:t>
    </dgm:pt>
    <dgm:pt modelId="{B790BE2F-E0BF-4B89-B83A-EF7073168E13}" type="pres">
      <dgm:prSet presAssocID="{676783ED-7D7D-4CF3-AAE3-25F97D8BFA91}" presName="centerShape" presStyleLbl="node0" presStyleIdx="0" presStyleCnt="1" custAng="0" custScaleX="123368" custScaleY="102522" custLinFactNeighborX="-1090" custLinFactNeighborY="3884"/>
      <dgm:spPr/>
      <dgm:t>
        <a:bodyPr/>
        <a:lstStyle/>
        <a:p>
          <a:endParaRPr lang="el-GR"/>
        </a:p>
      </dgm:t>
    </dgm:pt>
    <dgm:pt modelId="{D821C098-C260-4346-A139-B1D219465268}" type="pres">
      <dgm:prSet presAssocID="{CBD4A782-12AE-443B-A44C-8A8E5FD5DC92}" presName="Name9" presStyleLbl="parChTrans1D2" presStyleIdx="0" presStyleCnt="3"/>
      <dgm:spPr/>
      <dgm:t>
        <a:bodyPr/>
        <a:lstStyle/>
        <a:p>
          <a:endParaRPr lang="el-GR"/>
        </a:p>
      </dgm:t>
    </dgm:pt>
    <dgm:pt modelId="{80B9760E-9CFE-4F0D-9313-00AF2D07C74C}" type="pres">
      <dgm:prSet presAssocID="{CBD4A782-12AE-443B-A44C-8A8E5FD5DC92}" presName="connTx" presStyleLbl="parChTrans1D2" presStyleIdx="0" presStyleCnt="3"/>
      <dgm:spPr/>
      <dgm:t>
        <a:bodyPr/>
        <a:lstStyle/>
        <a:p>
          <a:endParaRPr lang="el-GR"/>
        </a:p>
      </dgm:t>
    </dgm:pt>
    <dgm:pt modelId="{C497D64C-35FF-4C87-9C43-7CB74BA2DA88}" type="pres">
      <dgm:prSet presAssocID="{AB3B6D2E-5195-4374-832E-8191F8A1C2FE}" presName="node" presStyleLbl="node1" presStyleIdx="0" presStyleCnt="3" custScaleX="189255" custScaleY="83911" custRadScaleRad="67088" custRadScaleInc="-3570">
        <dgm:presLayoutVars>
          <dgm:bulletEnabled val="1"/>
        </dgm:presLayoutVars>
      </dgm:prSet>
      <dgm:spPr/>
      <dgm:t>
        <a:bodyPr/>
        <a:lstStyle/>
        <a:p>
          <a:endParaRPr lang="el-GR"/>
        </a:p>
      </dgm:t>
    </dgm:pt>
    <dgm:pt modelId="{80085D41-380A-49F4-A1C6-CBBBC14FC3BF}" type="pres">
      <dgm:prSet presAssocID="{7B2141CD-6774-4512-A2EE-44AED0DFFF88}" presName="Name9" presStyleLbl="parChTrans1D2" presStyleIdx="1" presStyleCnt="3"/>
      <dgm:spPr/>
      <dgm:t>
        <a:bodyPr/>
        <a:lstStyle/>
        <a:p>
          <a:endParaRPr lang="el-GR"/>
        </a:p>
      </dgm:t>
    </dgm:pt>
    <dgm:pt modelId="{7EA2602E-CFF2-4F99-B3E7-E8AE9F89FFD5}" type="pres">
      <dgm:prSet presAssocID="{7B2141CD-6774-4512-A2EE-44AED0DFFF88}" presName="connTx" presStyleLbl="parChTrans1D2" presStyleIdx="1" presStyleCnt="3"/>
      <dgm:spPr/>
      <dgm:t>
        <a:bodyPr/>
        <a:lstStyle/>
        <a:p>
          <a:endParaRPr lang="el-GR"/>
        </a:p>
      </dgm:t>
    </dgm:pt>
    <dgm:pt modelId="{5BED562C-BC31-4FB2-91DB-984B719FF2A0}" type="pres">
      <dgm:prSet presAssocID="{DC344D44-2182-47DD-9919-E6C47438ED85}" presName="node" presStyleLbl="node1" presStyleIdx="1" presStyleCnt="3" custScaleX="144402" custScaleY="115514" custRadScaleRad="82011" custRadScaleInc="-63151">
        <dgm:presLayoutVars>
          <dgm:bulletEnabled val="1"/>
        </dgm:presLayoutVars>
      </dgm:prSet>
      <dgm:spPr/>
      <dgm:t>
        <a:bodyPr/>
        <a:lstStyle/>
        <a:p>
          <a:endParaRPr lang="el-GR"/>
        </a:p>
      </dgm:t>
    </dgm:pt>
    <dgm:pt modelId="{2C8B2C9B-BD70-4AB7-B590-1587B0B65F71}" type="pres">
      <dgm:prSet presAssocID="{7839D4AC-8448-4DDE-99D0-2EB3DF0E8C34}" presName="Name9" presStyleLbl="parChTrans1D2" presStyleIdx="2" presStyleCnt="3"/>
      <dgm:spPr/>
      <dgm:t>
        <a:bodyPr/>
        <a:lstStyle/>
        <a:p>
          <a:endParaRPr lang="el-GR"/>
        </a:p>
      </dgm:t>
    </dgm:pt>
    <dgm:pt modelId="{CE436333-2AAB-4E6B-BA96-21DA1D0AF6AB}" type="pres">
      <dgm:prSet presAssocID="{7839D4AC-8448-4DDE-99D0-2EB3DF0E8C34}" presName="connTx" presStyleLbl="parChTrans1D2" presStyleIdx="2" presStyleCnt="3"/>
      <dgm:spPr/>
      <dgm:t>
        <a:bodyPr/>
        <a:lstStyle/>
        <a:p>
          <a:endParaRPr lang="el-GR"/>
        </a:p>
      </dgm:t>
    </dgm:pt>
    <dgm:pt modelId="{71D10781-1F8C-4C8E-AF9E-88080A211ECB}" type="pres">
      <dgm:prSet presAssocID="{C3F7D224-DC2B-4CBE-AA82-67EF44A0E910}" presName="node" presStyleLbl="node1" presStyleIdx="2" presStyleCnt="3" custScaleX="132910" custScaleY="106803" custRadScaleRad="83149" custRadScaleInc="61227">
        <dgm:presLayoutVars>
          <dgm:bulletEnabled val="1"/>
        </dgm:presLayoutVars>
      </dgm:prSet>
      <dgm:spPr/>
      <dgm:t>
        <a:bodyPr/>
        <a:lstStyle/>
        <a:p>
          <a:endParaRPr lang="el-GR"/>
        </a:p>
      </dgm:t>
    </dgm:pt>
  </dgm:ptLst>
  <dgm:cxnLst>
    <dgm:cxn modelId="{6166C096-45D9-4D8C-A3FF-84F0D062A728}" srcId="{676783ED-7D7D-4CF3-AAE3-25F97D8BFA91}" destId="{C3F7D224-DC2B-4CBE-AA82-67EF44A0E910}" srcOrd="2" destOrd="0" parTransId="{7839D4AC-8448-4DDE-99D0-2EB3DF0E8C34}" sibTransId="{5B882B6C-5441-43AF-9512-BCB37A937361}"/>
    <dgm:cxn modelId="{AF57235B-BF29-4AA0-A536-8EB0905CC614}" type="presOf" srcId="{676783ED-7D7D-4CF3-AAE3-25F97D8BFA91}" destId="{B790BE2F-E0BF-4B89-B83A-EF7073168E13}" srcOrd="0" destOrd="0" presId="urn:microsoft.com/office/officeart/2005/8/layout/radial1"/>
    <dgm:cxn modelId="{F7041471-509A-4E94-8AFD-E7383589D23B}" type="presOf" srcId="{7839D4AC-8448-4DDE-99D0-2EB3DF0E8C34}" destId="{CE436333-2AAB-4E6B-BA96-21DA1D0AF6AB}" srcOrd="1" destOrd="0" presId="urn:microsoft.com/office/officeart/2005/8/layout/radial1"/>
    <dgm:cxn modelId="{4EA75481-216B-4D69-99B3-D6AE7738EFEA}" srcId="{79FBE016-42D4-4ED4-B3FF-EF4393E6B7AB}" destId="{900D06CD-86D3-4C4F-B96C-614C4F3A3427}" srcOrd="1" destOrd="0" parTransId="{2C67EC8D-89E7-45FF-BD24-0219EB3FC64B}" sibTransId="{1611F5A4-8F54-4F8C-9869-BE5FFA3B0783}"/>
    <dgm:cxn modelId="{2A57D851-4E92-4A61-A876-E4024777E63F}" type="presOf" srcId="{7B2141CD-6774-4512-A2EE-44AED0DFFF88}" destId="{7EA2602E-CFF2-4F99-B3E7-E8AE9F89FFD5}" srcOrd="1" destOrd="0" presId="urn:microsoft.com/office/officeart/2005/8/layout/radial1"/>
    <dgm:cxn modelId="{24149FEA-E04C-4260-BA14-A8C2FB5304C7}" srcId="{79FBE016-42D4-4ED4-B3FF-EF4393E6B7AB}" destId="{676783ED-7D7D-4CF3-AAE3-25F97D8BFA91}" srcOrd="0" destOrd="0" parTransId="{B7203F80-4392-4F37-99EE-9A7D3D1A2888}" sibTransId="{3476D1FD-B8D6-4039-A3A3-D7C823FFA60E}"/>
    <dgm:cxn modelId="{195A62DC-BD3B-4668-AF86-93313A597935}" srcId="{676783ED-7D7D-4CF3-AAE3-25F97D8BFA91}" destId="{DC344D44-2182-47DD-9919-E6C47438ED85}" srcOrd="1" destOrd="0" parTransId="{7B2141CD-6774-4512-A2EE-44AED0DFFF88}" sibTransId="{4DEF76F9-269B-45BC-B067-766539EAAA65}"/>
    <dgm:cxn modelId="{CCE1DC18-C822-42FB-B3AD-DB720954975B}" type="presOf" srcId="{C3F7D224-DC2B-4CBE-AA82-67EF44A0E910}" destId="{71D10781-1F8C-4C8E-AF9E-88080A211ECB}" srcOrd="0" destOrd="0" presId="urn:microsoft.com/office/officeart/2005/8/layout/radial1"/>
    <dgm:cxn modelId="{41E57D7F-544F-48C5-A4C1-29FF3CAEE1CE}" srcId="{79FBE016-42D4-4ED4-B3FF-EF4393E6B7AB}" destId="{20DF2DD6-A418-48DD-9EAF-7BD695D7B536}" srcOrd="7" destOrd="0" parTransId="{1D088EA0-4EBD-4A73-96C4-D65F7243BBD4}" sibTransId="{B498C57B-6003-4603-9C9D-B83F3428FB60}"/>
    <dgm:cxn modelId="{70E07C05-A481-4711-B629-9D18508E7019}" type="presOf" srcId="{7839D4AC-8448-4DDE-99D0-2EB3DF0E8C34}" destId="{2C8B2C9B-BD70-4AB7-B590-1587B0B65F71}" srcOrd="0" destOrd="0" presId="urn:microsoft.com/office/officeart/2005/8/layout/radial1"/>
    <dgm:cxn modelId="{5C436FE9-4054-4BFA-93B3-D8AE986C73B2}" srcId="{79FBE016-42D4-4ED4-B3FF-EF4393E6B7AB}" destId="{1DB9F9A2-5FDC-4D75-9679-3CCF347B314F}" srcOrd="4" destOrd="0" parTransId="{26C48557-F9A2-47A6-BEBE-1E79A695C778}" sibTransId="{2F3E47C2-6BAD-4537-99E9-2EF036BD4168}"/>
    <dgm:cxn modelId="{FBCCCE4B-C514-4A62-91F1-F9447AA6AF44}" type="presOf" srcId="{79FBE016-42D4-4ED4-B3FF-EF4393E6B7AB}" destId="{8356D2EA-E48E-43DE-8EDB-61B67453DE91}" srcOrd="0" destOrd="0" presId="urn:microsoft.com/office/officeart/2005/8/layout/radial1"/>
    <dgm:cxn modelId="{67C3CEE0-8E06-47BE-9CC4-828F2D993D75}" type="presOf" srcId="{7B2141CD-6774-4512-A2EE-44AED0DFFF88}" destId="{80085D41-380A-49F4-A1C6-CBBBC14FC3BF}" srcOrd="0" destOrd="0" presId="urn:microsoft.com/office/officeart/2005/8/layout/radial1"/>
    <dgm:cxn modelId="{8B4EBD2D-ECFB-4624-A4D3-C596EAB5D8E2}" type="presOf" srcId="{DC344D44-2182-47DD-9919-E6C47438ED85}" destId="{5BED562C-BC31-4FB2-91DB-984B719FF2A0}" srcOrd="0" destOrd="0" presId="urn:microsoft.com/office/officeart/2005/8/layout/radial1"/>
    <dgm:cxn modelId="{4B96CE61-6407-4EEC-8B95-7D2878EC3775}" srcId="{676783ED-7D7D-4CF3-AAE3-25F97D8BFA91}" destId="{AB3B6D2E-5195-4374-832E-8191F8A1C2FE}" srcOrd="0" destOrd="0" parTransId="{CBD4A782-12AE-443B-A44C-8A8E5FD5DC92}" sibTransId="{8E31568A-58E5-48F2-AA0F-AB6AA0DC7B50}"/>
    <dgm:cxn modelId="{280AF4C4-95AE-450A-87A2-6EB07ED1B7E4}" type="presOf" srcId="{CBD4A782-12AE-443B-A44C-8A8E5FD5DC92}" destId="{D821C098-C260-4346-A139-B1D219465268}" srcOrd="0" destOrd="0" presId="urn:microsoft.com/office/officeart/2005/8/layout/radial1"/>
    <dgm:cxn modelId="{EE7690CD-A76C-42A7-843C-FED7B9E4CB6F}" srcId="{79FBE016-42D4-4ED4-B3FF-EF4393E6B7AB}" destId="{C3D7411A-21E0-41D3-819A-719C04E3EEF8}" srcOrd="6" destOrd="0" parTransId="{D896759B-C31D-48A6-A991-19C236EC507A}" sibTransId="{6B312196-ACF9-4C3D-AB0A-557644DD198B}"/>
    <dgm:cxn modelId="{FD28A87E-47BF-44B2-BC48-0E057252F043}" type="presOf" srcId="{CBD4A782-12AE-443B-A44C-8A8E5FD5DC92}" destId="{80B9760E-9CFE-4F0D-9313-00AF2D07C74C}" srcOrd="1" destOrd="0" presId="urn:microsoft.com/office/officeart/2005/8/layout/radial1"/>
    <dgm:cxn modelId="{F637C5C5-8DB4-4E96-A26F-09261E1DD041}" type="presOf" srcId="{AB3B6D2E-5195-4374-832E-8191F8A1C2FE}" destId="{C497D64C-35FF-4C87-9C43-7CB74BA2DA88}" srcOrd="0" destOrd="0" presId="urn:microsoft.com/office/officeart/2005/8/layout/radial1"/>
    <dgm:cxn modelId="{336F5629-CBDB-417D-90BB-47B688AB0F6F}" srcId="{79FBE016-42D4-4ED4-B3FF-EF4393E6B7AB}" destId="{B6503723-69D5-4463-A114-364B40B6A7A1}" srcOrd="5" destOrd="0" parTransId="{4075424E-700E-4136-AC14-A1E25968EF97}" sibTransId="{FCED914F-BC99-435B-888F-9060C9A4D67F}"/>
    <dgm:cxn modelId="{38DF89A7-A3C3-426B-AB74-AD13FF905FE7}" srcId="{79FBE016-42D4-4ED4-B3FF-EF4393E6B7AB}" destId="{174799DF-D8A9-4503-B6D4-03F06821BEE6}" srcOrd="3" destOrd="0" parTransId="{91D90E2D-CA3C-4B21-807D-27F757EE28FA}" sibTransId="{E3C7135E-80AF-4F2B-8512-A6E1EB9AF308}"/>
    <dgm:cxn modelId="{1E165BCA-E4D9-4BAF-B70A-FDAB56C03F1F}" srcId="{79FBE016-42D4-4ED4-B3FF-EF4393E6B7AB}" destId="{FA8E7928-F1AE-4E41-8DC8-44E397DC4474}" srcOrd="2" destOrd="0" parTransId="{F3A7FB6F-8CD5-40EF-A8F1-0D9A984D5038}" sibTransId="{4BA9DD2B-A4F7-4CA3-AEBE-FF35F6790876}"/>
    <dgm:cxn modelId="{AE63393E-5DB5-4E86-822F-3AB546B20184}" type="presParOf" srcId="{8356D2EA-E48E-43DE-8EDB-61B67453DE91}" destId="{B790BE2F-E0BF-4B89-B83A-EF7073168E13}" srcOrd="0" destOrd="0" presId="urn:microsoft.com/office/officeart/2005/8/layout/radial1"/>
    <dgm:cxn modelId="{9DB69629-0630-410A-A8FE-9CBAD979A24F}" type="presParOf" srcId="{8356D2EA-E48E-43DE-8EDB-61B67453DE91}" destId="{D821C098-C260-4346-A139-B1D219465268}" srcOrd="1" destOrd="0" presId="urn:microsoft.com/office/officeart/2005/8/layout/radial1"/>
    <dgm:cxn modelId="{62DEBDFA-59C9-4AA1-A0ED-46DD7D597441}" type="presParOf" srcId="{D821C098-C260-4346-A139-B1D219465268}" destId="{80B9760E-9CFE-4F0D-9313-00AF2D07C74C}" srcOrd="0" destOrd="0" presId="urn:microsoft.com/office/officeart/2005/8/layout/radial1"/>
    <dgm:cxn modelId="{9E99222E-2604-4067-B177-D3A2399E9A75}" type="presParOf" srcId="{8356D2EA-E48E-43DE-8EDB-61B67453DE91}" destId="{C497D64C-35FF-4C87-9C43-7CB74BA2DA88}" srcOrd="2" destOrd="0" presId="urn:microsoft.com/office/officeart/2005/8/layout/radial1"/>
    <dgm:cxn modelId="{2CD1E50F-3265-4B00-8B33-6DD085E7F31E}" type="presParOf" srcId="{8356D2EA-E48E-43DE-8EDB-61B67453DE91}" destId="{80085D41-380A-49F4-A1C6-CBBBC14FC3BF}" srcOrd="3" destOrd="0" presId="urn:microsoft.com/office/officeart/2005/8/layout/radial1"/>
    <dgm:cxn modelId="{73CC3CA5-B6DC-4C93-8F46-89AB3BE345C7}" type="presParOf" srcId="{80085D41-380A-49F4-A1C6-CBBBC14FC3BF}" destId="{7EA2602E-CFF2-4F99-B3E7-E8AE9F89FFD5}" srcOrd="0" destOrd="0" presId="urn:microsoft.com/office/officeart/2005/8/layout/radial1"/>
    <dgm:cxn modelId="{A430A2A3-6A1B-4E08-8D92-A29700E6231F}" type="presParOf" srcId="{8356D2EA-E48E-43DE-8EDB-61B67453DE91}" destId="{5BED562C-BC31-4FB2-91DB-984B719FF2A0}" srcOrd="4" destOrd="0" presId="urn:microsoft.com/office/officeart/2005/8/layout/radial1"/>
    <dgm:cxn modelId="{0C40C769-FB50-4508-B711-4F8E7B9AFEE8}" type="presParOf" srcId="{8356D2EA-E48E-43DE-8EDB-61B67453DE91}" destId="{2C8B2C9B-BD70-4AB7-B590-1587B0B65F71}" srcOrd="5" destOrd="0" presId="urn:microsoft.com/office/officeart/2005/8/layout/radial1"/>
    <dgm:cxn modelId="{607690B0-E43A-4E5F-9015-BA4B2D670710}" type="presParOf" srcId="{2C8B2C9B-BD70-4AB7-B590-1587B0B65F71}" destId="{CE436333-2AAB-4E6B-BA96-21DA1D0AF6AB}" srcOrd="0" destOrd="0" presId="urn:microsoft.com/office/officeart/2005/8/layout/radial1"/>
    <dgm:cxn modelId="{35542DDF-7D3D-4107-8650-14AF15192DDA}" type="presParOf" srcId="{8356D2EA-E48E-43DE-8EDB-61B67453DE91}" destId="{71D10781-1F8C-4C8E-AF9E-88080A211ECB}" srcOrd="6" destOrd="0" presId="urn:microsoft.com/office/officeart/2005/8/layout/radial1"/>
  </dgm:cxnLst>
  <dgm:bg>
    <a:solidFill>
      <a:schemeClr val="bg2">
        <a:lumMod val="50000"/>
      </a:schemeClr>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9FBE016-42D4-4ED4-B3FF-EF4393E6B7AB}"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el-GR"/>
        </a:p>
      </dgm:t>
    </dgm:pt>
    <dgm:pt modelId="{900D06CD-86D3-4C4F-B96C-614C4F3A3427}">
      <dgm:prSet phldrT="[Κείμενο]"/>
      <dgm:spPr>
        <a:solidFill>
          <a:schemeClr val="bg2">
            <a:lumMod val="75000"/>
          </a:schemeClr>
        </a:solidFill>
      </dgm:spPr>
      <dgm:t>
        <a:bodyPr/>
        <a:lstStyle/>
        <a:p>
          <a:endParaRPr lang="el-GR"/>
        </a:p>
      </dgm:t>
    </dgm:pt>
    <dgm:pt modelId="{2C67EC8D-89E7-45FF-BD24-0219EB3FC64B}" type="parTrans" cxnId="{4EA75481-216B-4D69-99B3-D6AE7738EFEA}">
      <dgm:prSet/>
      <dgm:spPr/>
      <dgm:t>
        <a:bodyPr/>
        <a:lstStyle/>
        <a:p>
          <a:endParaRPr lang="el-GR"/>
        </a:p>
      </dgm:t>
    </dgm:pt>
    <dgm:pt modelId="{1611F5A4-8F54-4F8C-9869-BE5FFA3B0783}" type="sibTrans" cxnId="{4EA75481-216B-4D69-99B3-D6AE7738EFEA}">
      <dgm:prSet/>
      <dgm:spPr/>
      <dgm:t>
        <a:bodyPr/>
        <a:lstStyle/>
        <a:p>
          <a:endParaRPr lang="el-GR"/>
        </a:p>
      </dgm:t>
    </dgm:pt>
    <dgm:pt modelId="{FA8E7928-F1AE-4E41-8DC8-44E397DC4474}">
      <dgm:prSet/>
      <dgm:spPr>
        <a:solidFill>
          <a:schemeClr val="accent1"/>
        </a:solidFill>
      </dgm:spPr>
      <dgm:t>
        <a:bodyPr/>
        <a:lstStyle/>
        <a:p>
          <a:endParaRPr lang="el-GR"/>
        </a:p>
      </dgm:t>
    </dgm:pt>
    <dgm:pt modelId="{F3A7FB6F-8CD5-40EF-A8F1-0D9A984D5038}" type="parTrans" cxnId="{1E165BCA-E4D9-4BAF-B70A-FDAB56C03F1F}">
      <dgm:prSet/>
      <dgm:spPr/>
      <dgm:t>
        <a:bodyPr/>
        <a:lstStyle/>
        <a:p>
          <a:endParaRPr lang="el-GR"/>
        </a:p>
      </dgm:t>
    </dgm:pt>
    <dgm:pt modelId="{4BA9DD2B-A4F7-4CA3-AEBE-FF35F6790876}" type="sibTrans" cxnId="{1E165BCA-E4D9-4BAF-B70A-FDAB56C03F1F}">
      <dgm:prSet/>
      <dgm:spPr/>
      <dgm:t>
        <a:bodyPr/>
        <a:lstStyle/>
        <a:p>
          <a:endParaRPr lang="el-GR"/>
        </a:p>
      </dgm:t>
    </dgm:pt>
    <dgm:pt modelId="{174799DF-D8A9-4503-B6D4-03F06821BEE6}">
      <dgm:prSet/>
      <dgm:spPr/>
      <dgm:t>
        <a:bodyPr/>
        <a:lstStyle/>
        <a:p>
          <a:endParaRPr lang="el-GR"/>
        </a:p>
      </dgm:t>
    </dgm:pt>
    <dgm:pt modelId="{91D90E2D-CA3C-4B21-807D-27F757EE28FA}" type="parTrans" cxnId="{38DF89A7-A3C3-426B-AB74-AD13FF905FE7}">
      <dgm:prSet/>
      <dgm:spPr/>
      <dgm:t>
        <a:bodyPr/>
        <a:lstStyle/>
        <a:p>
          <a:endParaRPr lang="el-GR"/>
        </a:p>
      </dgm:t>
    </dgm:pt>
    <dgm:pt modelId="{E3C7135E-80AF-4F2B-8512-A6E1EB9AF308}" type="sibTrans" cxnId="{38DF89A7-A3C3-426B-AB74-AD13FF905FE7}">
      <dgm:prSet/>
      <dgm:spPr/>
      <dgm:t>
        <a:bodyPr/>
        <a:lstStyle/>
        <a:p>
          <a:endParaRPr lang="el-GR"/>
        </a:p>
      </dgm:t>
    </dgm:pt>
    <dgm:pt modelId="{1DB9F9A2-5FDC-4D75-9679-3CCF347B314F}">
      <dgm:prSet/>
      <dgm:spPr/>
      <dgm:t>
        <a:bodyPr/>
        <a:lstStyle/>
        <a:p>
          <a:endParaRPr lang="el-GR"/>
        </a:p>
      </dgm:t>
    </dgm:pt>
    <dgm:pt modelId="{26C48557-F9A2-47A6-BEBE-1E79A695C778}" type="parTrans" cxnId="{5C436FE9-4054-4BFA-93B3-D8AE986C73B2}">
      <dgm:prSet/>
      <dgm:spPr/>
      <dgm:t>
        <a:bodyPr/>
        <a:lstStyle/>
        <a:p>
          <a:endParaRPr lang="el-GR"/>
        </a:p>
      </dgm:t>
    </dgm:pt>
    <dgm:pt modelId="{2F3E47C2-6BAD-4537-99E9-2EF036BD4168}" type="sibTrans" cxnId="{5C436FE9-4054-4BFA-93B3-D8AE986C73B2}">
      <dgm:prSet/>
      <dgm:spPr/>
      <dgm:t>
        <a:bodyPr/>
        <a:lstStyle/>
        <a:p>
          <a:endParaRPr lang="el-GR"/>
        </a:p>
      </dgm:t>
    </dgm:pt>
    <dgm:pt modelId="{B6503723-69D5-4463-A114-364B40B6A7A1}">
      <dgm:prSet/>
      <dgm:spPr/>
      <dgm:t>
        <a:bodyPr/>
        <a:lstStyle/>
        <a:p>
          <a:endParaRPr lang="el-GR"/>
        </a:p>
      </dgm:t>
    </dgm:pt>
    <dgm:pt modelId="{4075424E-700E-4136-AC14-A1E25968EF97}" type="parTrans" cxnId="{336F5629-CBDB-417D-90BB-47B688AB0F6F}">
      <dgm:prSet/>
      <dgm:spPr/>
      <dgm:t>
        <a:bodyPr/>
        <a:lstStyle/>
        <a:p>
          <a:endParaRPr lang="el-GR"/>
        </a:p>
      </dgm:t>
    </dgm:pt>
    <dgm:pt modelId="{FCED914F-BC99-435B-888F-9060C9A4D67F}" type="sibTrans" cxnId="{336F5629-CBDB-417D-90BB-47B688AB0F6F}">
      <dgm:prSet/>
      <dgm:spPr/>
      <dgm:t>
        <a:bodyPr/>
        <a:lstStyle/>
        <a:p>
          <a:endParaRPr lang="el-GR"/>
        </a:p>
      </dgm:t>
    </dgm:pt>
    <dgm:pt modelId="{C3D7411A-21E0-41D3-819A-719C04E3EEF8}">
      <dgm:prSet/>
      <dgm:spPr/>
      <dgm:t>
        <a:bodyPr/>
        <a:lstStyle/>
        <a:p>
          <a:endParaRPr lang="el-GR"/>
        </a:p>
      </dgm:t>
    </dgm:pt>
    <dgm:pt modelId="{D896759B-C31D-48A6-A991-19C236EC507A}" type="parTrans" cxnId="{EE7690CD-A76C-42A7-843C-FED7B9E4CB6F}">
      <dgm:prSet/>
      <dgm:spPr/>
      <dgm:t>
        <a:bodyPr/>
        <a:lstStyle/>
        <a:p>
          <a:endParaRPr lang="el-GR"/>
        </a:p>
      </dgm:t>
    </dgm:pt>
    <dgm:pt modelId="{6B312196-ACF9-4C3D-AB0A-557644DD198B}" type="sibTrans" cxnId="{EE7690CD-A76C-42A7-843C-FED7B9E4CB6F}">
      <dgm:prSet/>
      <dgm:spPr/>
      <dgm:t>
        <a:bodyPr/>
        <a:lstStyle/>
        <a:p>
          <a:endParaRPr lang="el-GR"/>
        </a:p>
      </dgm:t>
    </dgm:pt>
    <dgm:pt modelId="{E7EF82B2-84C5-45CF-81DA-CD9FBC944838}">
      <dgm:prSet custT="1"/>
      <dgm:spPr>
        <a:solidFill>
          <a:schemeClr val="bg2"/>
        </a:solidFill>
      </dgm:spPr>
      <dgm:t>
        <a:bodyPr/>
        <a:lstStyle/>
        <a:p>
          <a:r>
            <a:rPr lang="el-GR" sz="2800" b="1" dirty="0" smtClean="0">
              <a:solidFill>
                <a:schemeClr val="bg2">
                  <a:lumMod val="25000"/>
                </a:schemeClr>
              </a:solidFill>
              <a:ea typeface="Segoe UI Symbol" panose="020B0502040204020203" pitchFamily="34" charset="0"/>
            </a:rPr>
            <a:t>Βάση Επαγγελμάτων και επαγγελματικών δικαιωμάτων</a:t>
          </a:r>
        </a:p>
      </dgm:t>
    </dgm:pt>
    <dgm:pt modelId="{0C324E0A-B8DD-4301-B410-574DC2345604}" type="parTrans" cxnId="{924B4E41-5CA7-4BE3-AE32-D9B9B0DA90CB}">
      <dgm:prSet/>
      <dgm:spPr>
        <a:ln>
          <a:solidFill>
            <a:schemeClr val="bg1"/>
          </a:solidFill>
        </a:ln>
      </dgm:spPr>
      <dgm:t>
        <a:bodyPr/>
        <a:lstStyle/>
        <a:p>
          <a:endParaRPr lang="el-GR"/>
        </a:p>
      </dgm:t>
    </dgm:pt>
    <dgm:pt modelId="{41E2426F-6F37-4499-AAFE-6612FDCC03D7}" type="sibTrans" cxnId="{924B4E41-5CA7-4BE3-AE32-D9B9B0DA90CB}">
      <dgm:prSet/>
      <dgm:spPr/>
      <dgm:t>
        <a:bodyPr/>
        <a:lstStyle/>
        <a:p>
          <a:endParaRPr lang="el-GR"/>
        </a:p>
      </dgm:t>
    </dgm:pt>
    <dgm:pt modelId="{20DF2DD6-A418-48DD-9EAF-7BD695D7B536}">
      <dgm:prSet custRadScaleRad="99462" custRadScaleInc="-5555"/>
      <dgm:spPr/>
      <dgm:t>
        <a:bodyPr/>
        <a:lstStyle/>
        <a:p>
          <a:endParaRPr lang="el-GR"/>
        </a:p>
      </dgm:t>
    </dgm:pt>
    <dgm:pt modelId="{1D088EA0-4EBD-4A73-96C4-D65F7243BBD4}" type="parTrans" cxnId="{41E57D7F-544F-48C5-A4C1-29FF3CAEE1CE}">
      <dgm:prSet/>
      <dgm:spPr>
        <a:ln>
          <a:solidFill>
            <a:schemeClr val="bg1"/>
          </a:solidFill>
        </a:ln>
      </dgm:spPr>
      <dgm:t>
        <a:bodyPr/>
        <a:lstStyle/>
        <a:p>
          <a:endParaRPr lang="el-GR"/>
        </a:p>
      </dgm:t>
    </dgm:pt>
    <dgm:pt modelId="{B498C57B-6003-4603-9C9D-B83F3428FB60}" type="sibTrans" cxnId="{41E57D7F-544F-48C5-A4C1-29FF3CAEE1CE}">
      <dgm:prSet/>
      <dgm:spPr/>
      <dgm:t>
        <a:bodyPr/>
        <a:lstStyle/>
        <a:p>
          <a:endParaRPr lang="el-GR"/>
        </a:p>
      </dgm:t>
    </dgm:pt>
    <dgm:pt modelId="{A3F70611-E995-4F1E-BF78-D04DBDC5EC54}">
      <dgm:prSet/>
      <dgm:spPr/>
      <dgm:t>
        <a:bodyPr/>
        <a:lstStyle/>
        <a:p>
          <a:endParaRPr lang="el-GR"/>
        </a:p>
      </dgm:t>
    </dgm:pt>
    <dgm:pt modelId="{78EAEA30-EB28-4240-8C5C-B20C25C8E268}" type="parTrans" cxnId="{5A9504AE-4FF2-4C57-AF44-28CC16659FB1}">
      <dgm:prSet/>
      <dgm:spPr/>
      <dgm:t>
        <a:bodyPr/>
        <a:lstStyle/>
        <a:p>
          <a:endParaRPr lang="el-GR"/>
        </a:p>
      </dgm:t>
    </dgm:pt>
    <dgm:pt modelId="{979736F0-CCA6-46F1-82A6-034EF9A6619F}" type="sibTrans" cxnId="{5A9504AE-4FF2-4C57-AF44-28CC16659FB1}">
      <dgm:prSet/>
      <dgm:spPr/>
      <dgm:t>
        <a:bodyPr/>
        <a:lstStyle/>
        <a:p>
          <a:endParaRPr lang="el-GR"/>
        </a:p>
      </dgm:t>
    </dgm:pt>
    <dgm:pt modelId="{8356D2EA-E48E-43DE-8EDB-61B67453DE91}" type="pres">
      <dgm:prSet presAssocID="{79FBE016-42D4-4ED4-B3FF-EF4393E6B7AB}" presName="cycle" presStyleCnt="0">
        <dgm:presLayoutVars>
          <dgm:chMax val="1"/>
          <dgm:dir/>
          <dgm:animLvl val="ctr"/>
          <dgm:resizeHandles val="exact"/>
        </dgm:presLayoutVars>
      </dgm:prSet>
      <dgm:spPr/>
      <dgm:t>
        <a:bodyPr/>
        <a:lstStyle/>
        <a:p>
          <a:endParaRPr lang="el-GR"/>
        </a:p>
      </dgm:t>
    </dgm:pt>
    <dgm:pt modelId="{5CBAFA01-3061-49BF-9D6A-CEF0262C8B8B}" type="pres">
      <dgm:prSet presAssocID="{E7EF82B2-84C5-45CF-81DA-CD9FBC944838}" presName="centerShape" presStyleLbl="node0" presStyleIdx="0" presStyleCnt="1" custScaleX="129622" custScaleY="17158" custLinFactNeighborY="-7334"/>
      <dgm:spPr>
        <a:prstGeom prst="roundRect">
          <a:avLst/>
        </a:prstGeom>
      </dgm:spPr>
      <dgm:t>
        <a:bodyPr/>
        <a:lstStyle/>
        <a:p>
          <a:endParaRPr lang="el-GR"/>
        </a:p>
      </dgm:t>
    </dgm:pt>
  </dgm:ptLst>
  <dgm:cxnLst>
    <dgm:cxn modelId="{5C436FE9-4054-4BFA-93B3-D8AE986C73B2}" srcId="{79FBE016-42D4-4ED4-B3FF-EF4393E6B7AB}" destId="{1DB9F9A2-5FDC-4D75-9679-3CCF347B314F}" srcOrd="4" destOrd="0" parTransId="{26C48557-F9A2-47A6-BEBE-1E79A695C778}" sibTransId="{2F3E47C2-6BAD-4537-99E9-2EF036BD4168}"/>
    <dgm:cxn modelId="{336F5629-CBDB-417D-90BB-47B688AB0F6F}" srcId="{79FBE016-42D4-4ED4-B3FF-EF4393E6B7AB}" destId="{B6503723-69D5-4463-A114-364B40B6A7A1}" srcOrd="5" destOrd="0" parTransId="{4075424E-700E-4136-AC14-A1E25968EF97}" sibTransId="{FCED914F-BC99-435B-888F-9060C9A4D67F}"/>
    <dgm:cxn modelId="{924B4E41-5CA7-4BE3-AE32-D9B9B0DA90CB}" srcId="{79FBE016-42D4-4ED4-B3FF-EF4393E6B7AB}" destId="{E7EF82B2-84C5-45CF-81DA-CD9FBC944838}" srcOrd="0" destOrd="0" parTransId="{0C324E0A-B8DD-4301-B410-574DC2345604}" sibTransId="{41E2426F-6F37-4499-AAFE-6612FDCC03D7}"/>
    <dgm:cxn modelId="{69D22E99-65D8-476D-A625-627C6E9052D7}" type="presOf" srcId="{E7EF82B2-84C5-45CF-81DA-CD9FBC944838}" destId="{5CBAFA01-3061-49BF-9D6A-CEF0262C8B8B}" srcOrd="0" destOrd="0" presId="urn:microsoft.com/office/officeart/2005/8/layout/radial1"/>
    <dgm:cxn modelId="{41E57D7F-544F-48C5-A4C1-29FF3CAEE1CE}" srcId="{79FBE016-42D4-4ED4-B3FF-EF4393E6B7AB}" destId="{20DF2DD6-A418-48DD-9EAF-7BD695D7B536}" srcOrd="7" destOrd="0" parTransId="{1D088EA0-4EBD-4A73-96C4-D65F7243BBD4}" sibTransId="{B498C57B-6003-4603-9C9D-B83F3428FB60}"/>
    <dgm:cxn modelId="{805FA56D-620B-4509-937C-C703567C303D}" type="presOf" srcId="{79FBE016-42D4-4ED4-B3FF-EF4393E6B7AB}" destId="{8356D2EA-E48E-43DE-8EDB-61B67453DE91}" srcOrd="0" destOrd="0" presId="urn:microsoft.com/office/officeart/2005/8/layout/radial1"/>
    <dgm:cxn modelId="{EE7690CD-A76C-42A7-843C-FED7B9E4CB6F}" srcId="{79FBE016-42D4-4ED4-B3FF-EF4393E6B7AB}" destId="{C3D7411A-21E0-41D3-819A-719C04E3EEF8}" srcOrd="6" destOrd="0" parTransId="{D896759B-C31D-48A6-A991-19C236EC507A}" sibTransId="{6B312196-ACF9-4C3D-AB0A-557644DD198B}"/>
    <dgm:cxn modelId="{4EA75481-216B-4D69-99B3-D6AE7738EFEA}" srcId="{79FBE016-42D4-4ED4-B3FF-EF4393E6B7AB}" destId="{900D06CD-86D3-4C4F-B96C-614C4F3A3427}" srcOrd="1" destOrd="0" parTransId="{2C67EC8D-89E7-45FF-BD24-0219EB3FC64B}" sibTransId="{1611F5A4-8F54-4F8C-9869-BE5FFA3B0783}"/>
    <dgm:cxn modelId="{1E165BCA-E4D9-4BAF-B70A-FDAB56C03F1F}" srcId="{79FBE016-42D4-4ED4-B3FF-EF4393E6B7AB}" destId="{FA8E7928-F1AE-4E41-8DC8-44E397DC4474}" srcOrd="2" destOrd="0" parTransId="{F3A7FB6F-8CD5-40EF-A8F1-0D9A984D5038}" sibTransId="{4BA9DD2B-A4F7-4CA3-AEBE-FF35F6790876}"/>
    <dgm:cxn modelId="{5A9504AE-4FF2-4C57-AF44-28CC16659FB1}" srcId="{79FBE016-42D4-4ED4-B3FF-EF4393E6B7AB}" destId="{A3F70611-E995-4F1E-BF78-D04DBDC5EC54}" srcOrd="8" destOrd="0" parTransId="{78EAEA30-EB28-4240-8C5C-B20C25C8E268}" sibTransId="{979736F0-CCA6-46F1-82A6-034EF9A6619F}"/>
    <dgm:cxn modelId="{38DF89A7-A3C3-426B-AB74-AD13FF905FE7}" srcId="{79FBE016-42D4-4ED4-B3FF-EF4393E6B7AB}" destId="{174799DF-D8A9-4503-B6D4-03F06821BEE6}" srcOrd="3" destOrd="0" parTransId="{91D90E2D-CA3C-4B21-807D-27F757EE28FA}" sibTransId="{E3C7135E-80AF-4F2B-8512-A6E1EB9AF308}"/>
    <dgm:cxn modelId="{47468272-4084-474B-B175-1BD8F4263B19}" type="presParOf" srcId="{8356D2EA-E48E-43DE-8EDB-61B67453DE91}" destId="{5CBAFA01-3061-49BF-9D6A-CEF0262C8B8B}" srcOrd="0" destOrd="0" presId="urn:microsoft.com/office/officeart/2005/8/layout/radial1"/>
  </dgm:cxnLst>
  <dgm:bg>
    <a:solidFill>
      <a:schemeClr val="bg2">
        <a:lumMod val="50000"/>
      </a:schemeClr>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9FBE016-42D4-4ED4-B3FF-EF4393E6B7AB}"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el-GR"/>
        </a:p>
      </dgm:t>
    </dgm:pt>
    <dgm:pt modelId="{900D06CD-86D3-4C4F-B96C-614C4F3A3427}">
      <dgm:prSet phldrT="[Κείμενο]"/>
      <dgm:spPr>
        <a:solidFill>
          <a:schemeClr val="bg2">
            <a:lumMod val="75000"/>
          </a:schemeClr>
        </a:solidFill>
      </dgm:spPr>
      <dgm:t>
        <a:bodyPr/>
        <a:lstStyle/>
        <a:p>
          <a:endParaRPr lang="el-GR"/>
        </a:p>
      </dgm:t>
    </dgm:pt>
    <dgm:pt modelId="{2C67EC8D-89E7-45FF-BD24-0219EB3FC64B}" type="parTrans" cxnId="{4EA75481-216B-4D69-99B3-D6AE7738EFEA}">
      <dgm:prSet/>
      <dgm:spPr/>
      <dgm:t>
        <a:bodyPr/>
        <a:lstStyle/>
        <a:p>
          <a:endParaRPr lang="el-GR"/>
        </a:p>
      </dgm:t>
    </dgm:pt>
    <dgm:pt modelId="{1611F5A4-8F54-4F8C-9869-BE5FFA3B0783}" type="sibTrans" cxnId="{4EA75481-216B-4D69-99B3-D6AE7738EFEA}">
      <dgm:prSet/>
      <dgm:spPr/>
      <dgm:t>
        <a:bodyPr/>
        <a:lstStyle/>
        <a:p>
          <a:endParaRPr lang="el-GR"/>
        </a:p>
      </dgm:t>
    </dgm:pt>
    <dgm:pt modelId="{FA8E7928-F1AE-4E41-8DC8-44E397DC4474}">
      <dgm:prSet/>
      <dgm:spPr>
        <a:solidFill>
          <a:schemeClr val="accent1"/>
        </a:solidFill>
      </dgm:spPr>
      <dgm:t>
        <a:bodyPr/>
        <a:lstStyle/>
        <a:p>
          <a:endParaRPr lang="el-GR"/>
        </a:p>
      </dgm:t>
    </dgm:pt>
    <dgm:pt modelId="{F3A7FB6F-8CD5-40EF-A8F1-0D9A984D5038}" type="parTrans" cxnId="{1E165BCA-E4D9-4BAF-B70A-FDAB56C03F1F}">
      <dgm:prSet/>
      <dgm:spPr/>
      <dgm:t>
        <a:bodyPr/>
        <a:lstStyle/>
        <a:p>
          <a:endParaRPr lang="el-GR"/>
        </a:p>
      </dgm:t>
    </dgm:pt>
    <dgm:pt modelId="{4BA9DD2B-A4F7-4CA3-AEBE-FF35F6790876}" type="sibTrans" cxnId="{1E165BCA-E4D9-4BAF-B70A-FDAB56C03F1F}">
      <dgm:prSet/>
      <dgm:spPr/>
      <dgm:t>
        <a:bodyPr/>
        <a:lstStyle/>
        <a:p>
          <a:endParaRPr lang="el-GR"/>
        </a:p>
      </dgm:t>
    </dgm:pt>
    <dgm:pt modelId="{174799DF-D8A9-4503-B6D4-03F06821BEE6}">
      <dgm:prSet/>
      <dgm:spPr/>
      <dgm:t>
        <a:bodyPr/>
        <a:lstStyle/>
        <a:p>
          <a:endParaRPr lang="el-GR"/>
        </a:p>
      </dgm:t>
    </dgm:pt>
    <dgm:pt modelId="{91D90E2D-CA3C-4B21-807D-27F757EE28FA}" type="parTrans" cxnId="{38DF89A7-A3C3-426B-AB74-AD13FF905FE7}">
      <dgm:prSet/>
      <dgm:spPr/>
      <dgm:t>
        <a:bodyPr/>
        <a:lstStyle/>
        <a:p>
          <a:endParaRPr lang="el-GR"/>
        </a:p>
      </dgm:t>
    </dgm:pt>
    <dgm:pt modelId="{E3C7135E-80AF-4F2B-8512-A6E1EB9AF308}" type="sibTrans" cxnId="{38DF89A7-A3C3-426B-AB74-AD13FF905FE7}">
      <dgm:prSet/>
      <dgm:spPr/>
      <dgm:t>
        <a:bodyPr/>
        <a:lstStyle/>
        <a:p>
          <a:endParaRPr lang="el-GR"/>
        </a:p>
      </dgm:t>
    </dgm:pt>
    <dgm:pt modelId="{1DB9F9A2-5FDC-4D75-9679-3CCF347B314F}">
      <dgm:prSet/>
      <dgm:spPr/>
      <dgm:t>
        <a:bodyPr/>
        <a:lstStyle/>
        <a:p>
          <a:endParaRPr lang="el-GR"/>
        </a:p>
      </dgm:t>
    </dgm:pt>
    <dgm:pt modelId="{26C48557-F9A2-47A6-BEBE-1E79A695C778}" type="parTrans" cxnId="{5C436FE9-4054-4BFA-93B3-D8AE986C73B2}">
      <dgm:prSet/>
      <dgm:spPr/>
      <dgm:t>
        <a:bodyPr/>
        <a:lstStyle/>
        <a:p>
          <a:endParaRPr lang="el-GR"/>
        </a:p>
      </dgm:t>
    </dgm:pt>
    <dgm:pt modelId="{2F3E47C2-6BAD-4537-99E9-2EF036BD4168}" type="sibTrans" cxnId="{5C436FE9-4054-4BFA-93B3-D8AE986C73B2}">
      <dgm:prSet/>
      <dgm:spPr/>
      <dgm:t>
        <a:bodyPr/>
        <a:lstStyle/>
        <a:p>
          <a:endParaRPr lang="el-GR"/>
        </a:p>
      </dgm:t>
    </dgm:pt>
    <dgm:pt modelId="{B6503723-69D5-4463-A114-364B40B6A7A1}">
      <dgm:prSet/>
      <dgm:spPr/>
      <dgm:t>
        <a:bodyPr/>
        <a:lstStyle/>
        <a:p>
          <a:endParaRPr lang="el-GR"/>
        </a:p>
      </dgm:t>
    </dgm:pt>
    <dgm:pt modelId="{4075424E-700E-4136-AC14-A1E25968EF97}" type="parTrans" cxnId="{336F5629-CBDB-417D-90BB-47B688AB0F6F}">
      <dgm:prSet/>
      <dgm:spPr/>
      <dgm:t>
        <a:bodyPr/>
        <a:lstStyle/>
        <a:p>
          <a:endParaRPr lang="el-GR"/>
        </a:p>
      </dgm:t>
    </dgm:pt>
    <dgm:pt modelId="{FCED914F-BC99-435B-888F-9060C9A4D67F}" type="sibTrans" cxnId="{336F5629-CBDB-417D-90BB-47B688AB0F6F}">
      <dgm:prSet/>
      <dgm:spPr/>
      <dgm:t>
        <a:bodyPr/>
        <a:lstStyle/>
        <a:p>
          <a:endParaRPr lang="el-GR"/>
        </a:p>
      </dgm:t>
    </dgm:pt>
    <dgm:pt modelId="{C3D7411A-21E0-41D3-819A-719C04E3EEF8}">
      <dgm:prSet/>
      <dgm:spPr/>
      <dgm:t>
        <a:bodyPr/>
        <a:lstStyle/>
        <a:p>
          <a:endParaRPr lang="el-GR"/>
        </a:p>
      </dgm:t>
    </dgm:pt>
    <dgm:pt modelId="{D896759B-C31D-48A6-A991-19C236EC507A}" type="parTrans" cxnId="{EE7690CD-A76C-42A7-843C-FED7B9E4CB6F}">
      <dgm:prSet/>
      <dgm:spPr/>
      <dgm:t>
        <a:bodyPr/>
        <a:lstStyle/>
        <a:p>
          <a:endParaRPr lang="el-GR"/>
        </a:p>
      </dgm:t>
    </dgm:pt>
    <dgm:pt modelId="{6B312196-ACF9-4C3D-AB0A-557644DD198B}" type="sibTrans" cxnId="{EE7690CD-A76C-42A7-843C-FED7B9E4CB6F}">
      <dgm:prSet/>
      <dgm:spPr/>
      <dgm:t>
        <a:bodyPr/>
        <a:lstStyle/>
        <a:p>
          <a:endParaRPr lang="el-GR"/>
        </a:p>
      </dgm:t>
    </dgm:pt>
    <dgm:pt modelId="{E7EF82B2-84C5-45CF-81DA-CD9FBC944838}">
      <dgm:prSet custT="1"/>
      <dgm:spPr>
        <a:solidFill>
          <a:schemeClr val="bg2"/>
        </a:solidFill>
        <a:ln>
          <a:solidFill>
            <a:srgbClr val="FFC000"/>
          </a:solidFill>
        </a:ln>
      </dgm:spPr>
      <dgm:t>
        <a:bodyPr/>
        <a:lstStyle/>
        <a:p>
          <a:r>
            <a:rPr lang="el-GR" sz="2800" b="1" dirty="0" smtClean="0">
              <a:solidFill>
                <a:schemeClr val="bg2">
                  <a:lumMod val="25000"/>
                </a:schemeClr>
              </a:solidFill>
              <a:ea typeface="Segoe UI Symbol" panose="020B0502040204020203" pitchFamily="34" charset="0"/>
            </a:rPr>
            <a:t>Βάση Επαγγελμάτων και επαγγελματικών δικαιωμάτων</a:t>
          </a:r>
          <a:endParaRPr lang="el-GR" sz="2400" b="0" dirty="0">
            <a:solidFill>
              <a:schemeClr val="bg2">
                <a:lumMod val="25000"/>
              </a:schemeClr>
            </a:solidFill>
            <a:ea typeface="Segoe UI Symbol" panose="020B0502040204020203" pitchFamily="34" charset="0"/>
          </a:endParaRPr>
        </a:p>
      </dgm:t>
    </dgm:pt>
    <dgm:pt modelId="{0C324E0A-B8DD-4301-B410-574DC2345604}" type="parTrans" cxnId="{924B4E41-5CA7-4BE3-AE32-D9B9B0DA90CB}">
      <dgm:prSet/>
      <dgm:spPr>
        <a:ln>
          <a:solidFill>
            <a:schemeClr val="bg1"/>
          </a:solidFill>
        </a:ln>
      </dgm:spPr>
      <dgm:t>
        <a:bodyPr/>
        <a:lstStyle/>
        <a:p>
          <a:endParaRPr lang="el-GR"/>
        </a:p>
      </dgm:t>
    </dgm:pt>
    <dgm:pt modelId="{41E2426F-6F37-4499-AAFE-6612FDCC03D7}" type="sibTrans" cxnId="{924B4E41-5CA7-4BE3-AE32-D9B9B0DA90CB}">
      <dgm:prSet/>
      <dgm:spPr/>
      <dgm:t>
        <a:bodyPr/>
        <a:lstStyle/>
        <a:p>
          <a:endParaRPr lang="el-GR"/>
        </a:p>
      </dgm:t>
    </dgm:pt>
    <dgm:pt modelId="{20DF2DD6-A418-48DD-9EAF-7BD695D7B536}">
      <dgm:prSet custRadScaleRad="99462" custRadScaleInc="-5555"/>
      <dgm:spPr/>
      <dgm:t>
        <a:bodyPr/>
        <a:lstStyle/>
        <a:p>
          <a:endParaRPr lang="el-GR"/>
        </a:p>
      </dgm:t>
    </dgm:pt>
    <dgm:pt modelId="{1D088EA0-4EBD-4A73-96C4-D65F7243BBD4}" type="parTrans" cxnId="{41E57D7F-544F-48C5-A4C1-29FF3CAEE1CE}">
      <dgm:prSet/>
      <dgm:spPr>
        <a:ln>
          <a:solidFill>
            <a:schemeClr val="bg1"/>
          </a:solidFill>
        </a:ln>
      </dgm:spPr>
      <dgm:t>
        <a:bodyPr/>
        <a:lstStyle/>
        <a:p>
          <a:endParaRPr lang="el-GR"/>
        </a:p>
      </dgm:t>
    </dgm:pt>
    <dgm:pt modelId="{B498C57B-6003-4603-9C9D-B83F3428FB60}" type="sibTrans" cxnId="{41E57D7F-544F-48C5-A4C1-29FF3CAEE1CE}">
      <dgm:prSet/>
      <dgm:spPr/>
      <dgm:t>
        <a:bodyPr/>
        <a:lstStyle/>
        <a:p>
          <a:endParaRPr lang="el-GR"/>
        </a:p>
      </dgm:t>
    </dgm:pt>
    <dgm:pt modelId="{A3F70611-E995-4F1E-BF78-D04DBDC5EC54}">
      <dgm:prSet/>
      <dgm:spPr/>
      <dgm:t>
        <a:bodyPr/>
        <a:lstStyle/>
        <a:p>
          <a:endParaRPr lang="el-GR"/>
        </a:p>
      </dgm:t>
    </dgm:pt>
    <dgm:pt modelId="{78EAEA30-EB28-4240-8C5C-B20C25C8E268}" type="parTrans" cxnId="{5A9504AE-4FF2-4C57-AF44-28CC16659FB1}">
      <dgm:prSet/>
      <dgm:spPr/>
      <dgm:t>
        <a:bodyPr/>
        <a:lstStyle/>
        <a:p>
          <a:endParaRPr lang="el-GR"/>
        </a:p>
      </dgm:t>
    </dgm:pt>
    <dgm:pt modelId="{979736F0-CCA6-46F1-82A6-034EF9A6619F}" type="sibTrans" cxnId="{5A9504AE-4FF2-4C57-AF44-28CC16659FB1}">
      <dgm:prSet/>
      <dgm:spPr/>
      <dgm:t>
        <a:bodyPr/>
        <a:lstStyle/>
        <a:p>
          <a:endParaRPr lang="el-GR"/>
        </a:p>
      </dgm:t>
    </dgm:pt>
    <dgm:pt modelId="{8356D2EA-E48E-43DE-8EDB-61B67453DE91}" type="pres">
      <dgm:prSet presAssocID="{79FBE016-42D4-4ED4-B3FF-EF4393E6B7AB}" presName="cycle" presStyleCnt="0">
        <dgm:presLayoutVars>
          <dgm:chMax val="1"/>
          <dgm:dir/>
          <dgm:animLvl val="ctr"/>
          <dgm:resizeHandles val="exact"/>
        </dgm:presLayoutVars>
      </dgm:prSet>
      <dgm:spPr/>
      <dgm:t>
        <a:bodyPr/>
        <a:lstStyle/>
        <a:p>
          <a:endParaRPr lang="el-GR"/>
        </a:p>
      </dgm:t>
    </dgm:pt>
    <dgm:pt modelId="{5CBAFA01-3061-49BF-9D6A-CEF0262C8B8B}" type="pres">
      <dgm:prSet presAssocID="{E7EF82B2-84C5-45CF-81DA-CD9FBC944838}" presName="centerShape" presStyleLbl="node0" presStyleIdx="0" presStyleCnt="1" custScaleX="127628" custScaleY="25341" custLinFactNeighborX="242" custLinFactNeighborY="-7571"/>
      <dgm:spPr>
        <a:prstGeom prst="roundRect">
          <a:avLst/>
        </a:prstGeom>
      </dgm:spPr>
      <dgm:t>
        <a:bodyPr/>
        <a:lstStyle/>
        <a:p>
          <a:endParaRPr lang="el-GR"/>
        </a:p>
      </dgm:t>
    </dgm:pt>
  </dgm:ptLst>
  <dgm:cxnLst>
    <dgm:cxn modelId="{5C436FE9-4054-4BFA-93B3-D8AE986C73B2}" srcId="{79FBE016-42D4-4ED4-B3FF-EF4393E6B7AB}" destId="{1DB9F9A2-5FDC-4D75-9679-3CCF347B314F}" srcOrd="4" destOrd="0" parTransId="{26C48557-F9A2-47A6-BEBE-1E79A695C778}" sibTransId="{2F3E47C2-6BAD-4537-99E9-2EF036BD4168}"/>
    <dgm:cxn modelId="{46D28688-6925-4022-AB0E-CF5989E46933}" type="presOf" srcId="{E7EF82B2-84C5-45CF-81DA-CD9FBC944838}" destId="{5CBAFA01-3061-49BF-9D6A-CEF0262C8B8B}" srcOrd="0" destOrd="0" presId="urn:microsoft.com/office/officeart/2005/8/layout/radial1"/>
    <dgm:cxn modelId="{336F5629-CBDB-417D-90BB-47B688AB0F6F}" srcId="{79FBE016-42D4-4ED4-B3FF-EF4393E6B7AB}" destId="{B6503723-69D5-4463-A114-364B40B6A7A1}" srcOrd="5" destOrd="0" parTransId="{4075424E-700E-4136-AC14-A1E25968EF97}" sibTransId="{FCED914F-BC99-435B-888F-9060C9A4D67F}"/>
    <dgm:cxn modelId="{924B4E41-5CA7-4BE3-AE32-D9B9B0DA90CB}" srcId="{79FBE016-42D4-4ED4-B3FF-EF4393E6B7AB}" destId="{E7EF82B2-84C5-45CF-81DA-CD9FBC944838}" srcOrd="0" destOrd="0" parTransId="{0C324E0A-B8DD-4301-B410-574DC2345604}" sibTransId="{41E2426F-6F37-4499-AAFE-6612FDCC03D7}"/>
    <dgm:cxn modelId="{41E57D7F-544F-48C5-A4C1-29FF3CAEE1CE}" srcId="{79FBE016-42D4-4ED4-B3FF-EF4393E6B7AB}" destId="{20DF2DD6-A418-48DD-9EAF-7BD695D7B536}" srcOrd="7" destOrd="0" parTransId="{1D088EA0-4EBD-4A73-96C4-D65F7243BBD4}" sibTransId="{B498C57B-6003-4603-9C9D-B83F3428FB60}"/>
    <dgm:cxn modelId="{4EA75481-216B-4D69-99B3-D6AE7738EFEA}" srcId="{79FBE016-42D4-4ED4-B3FF-EF4393E6B7AB}" destId="{900D06CD-86D3-4C4F-B96C-614C4F3A3427}" srcOrd="1" destOrd="0" parTransId="{2C67EC8D-89E7-45FF-BD24-0219EB3FC64B}" sibTransId="{1611F5A4-8F54-4F8C-9869-BE5FFA3B0783}"/>
    <dgm:cxn modelId="{EE7690CD-A76C-42A7-843C-FED7B9E4CB6F}" srcId="{79FBE016-42D4-4ED4-B3FF-EF4393E6B7AB}" destId="{C3D7411A-21E0-41D3-819A-719C04E3EEF8}" srcOrd="6" destOrd="0" parTransId="{D896759B-C31D-48A6-A991-19C236EC507A}" sibTransId="{6B312196-ACF9-4C3D-AB0A-557644DD198B}"/>
    <dgm:cxn modelId="{1E165BCA-E4D9-4BAF-B70A-FDAB56C03F1F}" srcId="{79FBE016-42D4-4ED4-B3FF-EF4393E6B7AB}" destId="{FA8E7928-F1AE-4E41-8DC8-44E397DC4474}" srcOrd="2" destOrd="0" parTransId="{F3A7FB6F-8CD5-40EF-A8F1-0D9A984D5038}" sibTransId="{4BA9DD2B-A4F7-4CA3-AEBE-FF35F6790876}"/>
    <dgm:cxn modelId="{5A9504AE-4FF2-4C57-AF44-28CC16659FB1}" srcId="{79FBE016-42D4-4ED4-B3FF-EF4393E6B7AB}" destId="{A3F70611-E995-4F1E-BF78-D04DBDC5EC54}" srcOrd="8" destOrd="0" parTransId="{78EAEA30-EB28-4240-8C5C-B20C25C8E268}" sibTransId="{979736F0-CCA6-46F1-82A6-034EF9A6619F}"/>
    <dgm:cxn modelId="{C5FFEA38-A53F-4753-8701-880C0BC3A475}" type="presOf" srcId="{79FBE016-42D4-4ED4-B3FF-EF4393E6B7AB}" destId="{8356D2EA-E48E-43DE-8EDB-61B67453DE91}" srcOrd="0" destOrd="0" presId="urn:microsoft.com/office/officeart/2005/8/layout/radial1"/>
    <dgm:cxn modelId="{38DF89A7-A3C3-426B-AB74-AD13FF905FE7}" srcId="{79FBE016-42D4-4ED4-B3FF-EF4393E6B7AB}" destId="{174799DF-D8A9-4503-B6D4-03F06821BEE6}" srcOrd="3" destOrd="0" parTransId="{91D90E2D-CA3C-4B21-807D-27F757EE28FA}" sibTransId="{E3C7135E-80AF-4F2B-8512-A6E1EB9AF308}"/>
    <dgm:cxn modelId="{79CFBB24-D1F0-4287-B722-3E31407B8994}" type="presParOf" srcId="{8356D2EA-E48E-43DE-8EDB-61B67453DE91}" destId="{5CBAFA01-3061-49BF-9D6A-CEF0262C8B8B}" srcOrd="0" destOrd="0" presId="urn:microsoft.com/office/officeart/2005/8/layout/radial1"/>
  </dgm:cxnLst>
  <dgm:bg>
    <a:solidFill>
      <a:schemeClr val="bg2">
        <a:lumMod val="50000"/>
      </a:schemeClr>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9FBE016-42D4-4ED4-B3FF-EF4393E6B7AB}" type="doc">
      <dgm:prSet loTypeId="urn:microsoft.com/office/officeart/2005/8/layout/cycle7" loCatId="cycle" qsTypeId="urn:microsoft.com/office/officeart/2005/8/quickstyle/simple2" qsCatId="simple" csTypeId="urn:microsoft.com/office/officeart/2005/8/colors/accent0_2" csCatId="mainScheme" phldr="1"/>
      <dgm:spPr/>
      <dgm:t>
        <a:bodyPr/>
        <a:lstStyle/>
        <a:p>
          <a:endParaRPr lang="el-GR"/>
        </a:p>
      </dgm:t>
    </dgm:pt>
    <dgm:pt modelId="{E7EF82B2-84C5-45CF-81DA-CD9FBC944838}">
      <dgm:prSet custT="1"/>
      <dgm:spPr>
        <a:ln>
          <a:solidFill>
            <a:schemeClr val="accent2"/>
          </a:solidFill>
        </a:ln>
      </dgm:spPr>
      <dgm:t>
        <a:bodyPr/>
        <a:lstStyle/>
        <a:p>
          <a:endParaRPr lang="el-GR" sz="2400" b="1" dirty="0" smtClean="0">
            <a:ea typeface="Segoe UI Symbol" panose="020B0502040204020203" pitchFamily="34" charset="0"/>
          </a:endParaRPr>
        </a:p>
        <a:p>
          <a:r>
            <a:rPr lang="el-GR" sz="2400" b="1" dirty="0" smtClean="0">
              <a:ea typeface="Segoe UI Symbol" panose="020B0502040204020203" pitchFamily="34" charset="0"/>
            </a:rPr>
            <a:t>Δράσεις διάγνωσης παρακολούθηση &amp; ανάλυση εξελίξεων και μεταβολών δεξιοτήτων επαγγελμάτων</a:t>
          </a:r>
        </a:p>
        <a:p>
          <a:r>
            <a:rPr lang="en-US" sz="2400" b="0" dirty="0" smtClean="0">
              <a:ea typeface="Segoe UI Symbol" panose="020B0502040204020203" pitchFamily="34" charset="0"/>
            </a:rPr>
            <a:t>(MIS 50</a:t>
          </a:r>
          <a:r>
            <a:rPr lang="el-GR" sz="2400" b="0" dirty="0" smtClean="0">
              <a:ea typeface="Segoe UI Symbol" panose="020B0502040204020203" pitchFamily="34" charset="0"/>
            </a:rPr>
            <a:t>04206 &amp; 5043320</a:t>
          </a:r>
          <a:r>
            <a:rPr lang="en-US" sz="2400" b="0" dirty="0" smtClean="0">
              <a:ea typeface="Segoe UI Symbol" panose="020B0502040204020203" pitchFamily="34" charset="0"/>
            </a:rPr>
            <a:t>)</a:t>
          </a:r>
          <a:endParaRPr lang="el-GR" sz="2400" b="0" dirty="0" smtClean="0">
            <a:ea typeface="Segoe UI Symbol" panose="020B0502040204020203" pitchFamily="34" charset="0"/>
          </a:endParaRPr>
        </a:p>
        <a:p>
          <a:endParaRPr lang="el-GR" sz="2400" b="1" dirty="0">
            <a:ea typeface="Segoe UI Symbol" panose="020B0502040204020203" pitchFamily="34" charset="0"/>
          </a:endParaRPr>
        </a:p>
      </dgm:t>
    </dgm:pt>
    <dgm:pt modelId="{0C324E0A-B8DD-4301-B410-574DC2345604}" type="parTrans" cxnId="{924B4E41-5CA7-4BE3-AE32-D9B9B0DA90CB}">
      <dgm:prSet/>
      <dgm:spPr/>
      <dgm:t>
        <a:bodyPr/>
        <a:lstStyle/>
        <a:p>
          <a:endParaRPr lang="el-GR"/>
        </a:p>
      </dgm:t>
    </dgm:pt>
    <dgm:pt modelId="{41E2426F-6F37-4499-AAFE-6612FDCC03D7}" type="sibTrans" cxnId="{924B4E41-5CA7-4BE3-AE32-D9B9B0DA90CB}">
      <dgm:prSet/>
      <dgm:spPr/>
      <dgm:t>
        <a:bodyPr/>
        <a:lstStyle/>
        <a:p>
          <a:endParaRPr lang="el-GR"/>
        </a:p>
      </dgm:t>
    </dgm:pt>
    <dgm:pt modelId="{DF4AA903-A467-42EB-AB8A-885E7A91016C}">
      <dgm:prSet custT="1"/>
      <dgm:spPr/>
      <dgm:t>
        <a:bodyPr/>
        <a:lstStyle/>
        <a:p>
          <a:r>
            <a:rPr lang="el-GR" sz="2000" b="1" dirty="0" smtClean="0">
              <a:solidFill>
                <a:srgbClr val="FFC000"/>
              </a:solidFill>
              <a:ea typeface="Segoe UI Symbol" panose="020B0502040204020203" pitchFamily="34" charset="0"/>
            </a:rPr>
            <a:t>Έντεκα (11) </a:t>
          </a:r>
          <a:r>
            <a:rPr lang="el-GR" sz="2000" b="1" dirty="0" smtClean="0">
              <a:ea typeface="Segoe UI Symbol" panose="020B0502040204020203" pitchFamily="34" charset="0"/>
            </a:rPr>
            <a:t>μελετητικά προϊόντα διάγνωσης, παρακολούθησης και ανάλυσης εξελίξεων και μεταβολών δεξιοτήτων επαγγελμάτων/ειδικοτήτων</a:t>
          </a:r>
          <a:endParaRPr lang="en-US" sz="2000" b="1" dirty="0" smtClean="0">
            <a:solidFill>
              <a:schemeClr val="bg2">
                <a:lumMod val="25000"/>
              </a:schemeClr>
            </a:solidFill>
            <a:effectLst/>
            <a:latin typeface="Segoe UI Light" panose="020B0502040204020203" pitchFamily="34" charset="0"/>
          </a:endParaRPr>
        </a:p>
      </dgm:t>
    </dgm:pt>
    <dgm:pt modelId="{A483B453-D42F-4692-B9F5-52955463B156}" type="parTrans" cxnId="{1F1DE6E2-0120-449D-AAF2-3F65AD4559A4}">
      <dgm:prSet/>
      <dgm:spPr/>
      <dgm:t>
        <a:bodyPr/>
        <a:lstStyle/>
        <a:p>
          <a:endParaRPr lang="el-GR"/>
        </a:p>
      </dgm:t>
    </dgm:pt>
    <dgm:pt modelId="{48AD7310-43D1-4A2C-B3A6-A0E3F6DE9553}" type="sibTrans" cxnId="{1F1DE6E2-0120-449D-AAF2-3F65AD4559A4}">
      <dgm:prSet/>
      <dgm:spPr/>
      <dgm:t>
        <a:bodyPr/>
        <a:lstStyle/>
        <a:p>
          <a:endParaRPr lang="el-GR"/>
        </a:p>
      </dgm:t>
    </dgm:pt>
    <dgm:pt modelId="{C06B1658-00DA-4F37-8006-12FE12CC01DA}">
      <dgm:prSet custT="1"/>
      <dgm:spPr/>
      <dgm:t>
        <a:bodyPr/>
        <a:lstStyle/>
        <a:p>
          <a:r>
            <a:rPr lang="el-GR" sz="2000" b="1" dirty="0" smtClean="0">
              <a:solidFill>
                <a:srgbClr val="FFC000"/>
              </a:solidFill>
              <a:ea typeface="Segoe UI Symbol" panose="020B0502040204020203" pitchFamily="34" charset="0"/>
            </a:rPr>
            <a:t>Είκοσι (25)</a:t>
          </a:r>
          <a:r>
            <a:rPr lang="el-GR" sz="2000" b="1" dirty="0" smtClean="0">
              <a:ea typeface="Segoe UI Symbol" panose="020B0502040204020203" pitchFamily="34" charset="0"/>
            </a:rPr>
            <a:t> μελετητικά προϊόντα διάγνωσης, παρακολούθησης και ανάλυσης εξελίξεων και μεταβολών δεξιοτήτων επαγγελμάτων/ειδικοτήτων</a:t>
          </a:r>
          <a:endParaRPr lang="en-US" sz="2000" b="1" dirty="0" smtClean="0">
            <a:solidFill>
              <a:schemeClr val="bg2">
                <a:lumMod val="25000"/>
              </a:schemeClr>
            </a:solidFill>
            <a:effectLst/>
            <a:latin typeface="Segoe UI Light" panose="020B0502040204020203" pitchFamily="34" charset="0"/>
          </a:endParaRPr>
        </a:p>
      </dgm:t>
    </dgm:pt>
    <dgm:pt modelId="{C4D32464-9277-49D1-B264-7C8979BE3FF4}" type="parTrans" cxnId="{2E914AA4-67BA-4CAB-AEAC-24ACAF67919E}">
      <dgm:prSet/>
      <dgm:spPr/>
      <dgm:t>
        <a:bodyPr/>
        <a:lstStyle/>
        <a:p>
          <a:endParaRPr lang="el-GR"/>
        </a:p>
      </dgm:t>
    </dgm:pt>
    <dgm:pt modelId="{51A4E8D9-B4F7-4750-836A-38EDE9A9B8CF}" type="sibTrans" cxnId="{2E914AA4-67BA-4CAB-AEAC-24ACAF67919E}">
      <dgm:prSet/>
      <dgm:spPr/>
      <dgm:t>
        <a:bodyPr/>
        <a:lstStyle/>
        <a:p>
          <a:endParaRPr lang="el-GR"/>
        </a:p>
      </dgm:t>
    </dgm:pt>
    <dgm:pt modelId="{888C3FE3-7D7E-4554-921D-5AF2AEA4164F}" type="pres">
      <dgm:prSet presAssocID="{79FBE016-42D4-4ED4-B3FF-EF4393E6B7AB}" presName="Name0" presStyleCnt="0">
        <dgm:presLayoutVars>
          <dgm:dir/>
          <dgm:resizeHandles val="exact"/>
        </dgm:presLayoutVars>
      </dgm:prSet>
      <dgm:spPr/>
      <dgm:t>
        <a:bodyPr/>
        <a:lstStyle/>
        <a:p>
          <a:endParaRPr lang="el-GR"/>
        </a:p>
      </dgm:t>
    </dgm:pt>
    <dgm:pt modelId="{02673CA2-923D-4D70-904E-684B0445F013}" type="pres">
      <dgm:prSet presAssocID="{E7EF82B2-84C5-45CF-81DA-CD9FBC944838}" presName="node" presStyleLbl="node1" presStyleIdx="0" presStyleCnt="3" custScaleX="253673">
        <dgm:presLayoutVars>
          <dgm:bulletEnabled val="1"/>
        </dgm:presLayoutVars>
      </dgm:prSet>
      <dgm:spPr/>
      <dgm:t>
        <a:bodyPr/>
        <a:lstStyle/>
        <a:p>
          <a:endParaRPr lang="el-GR"/>
        </a:p>
      </dgm:t>
    </dgm:pt>
    <dgm:pt modelId="{58C7683C-DAA3-452D-A4F6-659BD32DAA91}" type="pres">
      <dgm:prSet presAssocID="{41E2426F-6F37-4499-AAFE-6612FDCC03D7}" presName="sibTrans" presStyleLbl="sibTrans2D1" presStyleIdx="0" presStyleCnt="3" custScaleX="493008"/>
      <dgm:spPr/>
      <dgm:t>
        <a:bodyPr/>
        <a:lstStyle/>
        <a:p>
          <a:endParaRPr lang="el-GR"/>
        </a:p>
      </dgm:t>
    </dgm:pt>
    <dgm:pt modelId="{02361EEF-DD48-41B1-94DF-82FDFA463FC5}" type="pres">
      <dgm:prSet presAssocID="{41E2426F-6F37-4499-AAFE-6612FDCC03D7}" presName="connectorText" presStyleLbl="sibTrans2D1" presStyleIdx="0" presStyleCnt="3"/>
      <dgm:spPr/>
      <dgm:t>
        <a:bodyPr/>
        <a:lstStyle/>
        <a:p>
          <a:endParaRPr lang="el-GR"/>
        </a:p>
      </dgm:t>
    </dgm:pt>
    <dgm:pt modelId="{7D966749-7CA4-46CF-9128-CEB4D2C78ECC}" type="pres">
      <dgm:prSet presAssocID="{C06B1658-00DA-4F37-8006-12FE12CC01DA}" presName="node" presStyleLbl="node1" presStyleIdx="1" presStyleCnt="3" custScaleX="121538" custScaleY="99344" custRadScaleRad="89798" custRadScaleInc="6391">
        <dgm:presLayoutVars>
          <dgm:bulletEnabled val="1"/>
        </dgm:presLayoutVars>
      </dgm:prSet>
      <dgm:spPr/>
      <dgm:t>
        <a:bodyPr/>
        <a:lstStyle/>
        <a:p>
          <a:endParaRPr lang="el-GR"/>
        </a:p>
      </dgm:t>
    </dgm:pt>
    <dgm:pt modelId="{3D9198CB-3835-4C96-8F10-456C41876E54}" type="pres">
      <dgm:prSet presAssocID="{51A4E8D9-B4F7-4750-836A-38EDE9A9B8CF}" presName="sibTrans" presStyleLbl="sibTrans2D1" presStyleIdx="1" presStyleCnt="3"/>
      <dgm:spPr/>
      <dgm:t>
        <a:bodyPr/>
        <a:lstStyle/>
        <a:p>
          <a:endParaRPr lang="el-GR"/>
        </a:p>
      </dgm:t>
    </dgm:pt>
    <dgm:pt modelId="{52123254-8FFE-4BE6-90CD-A095E4E1B588}" type="pres">
      <dgm:prSet presAssocID="{51A4E8D9-B4F7-4750-836A-38EDE9A9B8CF}" presName="connectorText" presStyleLbl="sibTrans2D1" presStyleIdx="1" presStyleCnt="3"/>
      <dgm:spPr/>
      <dgm:t>
        <a:bodyPr/>
        <a:lstStyle/>
        <a:p>
          <a:endParaRPr lang="el-GR"/>
        </a:p>
      </dgm:t>
    </dgm:pt>
    <dgm:pt modelId="{25394A31-F936-4413-AD49-62540CF132E6}" type="pres">
      <dgm:prSet presAssocID="{DF4AA903-A467-42EB-AB8A-885E7A91016C}" presName="node" presStyleLbl="node1" presStyleIdx="2" presStyleCnt="3" custScaleX="121538" custScaleY="99344" custRadScaleRad="88572" custRadScaleInc="-10270">
        <dgm:presLayoutVars>
          <dgm:bulletEnabled val="1"/>
        </dgm:presLayoutVars>
      </dgm:prSet>
      <dgm:spPr/>
      <dgm:t>
        <a:bodyPr/>
        <a:lstStyle/>
        <a:p>
          <a:endParaRPr lang="el-GR"/>
        </a:p>
      </dgm:t>
    </dgm:pt>
    <dgm:pt modelId="{5B4FC44E-6A34-47A5-97A9-7FF6A502282B}" type="pres">
      <dgm:prSet presAssocID="{48AD7310-43D1-4A2C-B3A6-A0E3F6DE9553}" presName="sibTrans" presStyleLbl="sibTrans2D1" presStyleIdx="2" presStyleCnt="3" custScaleX="492923"/>
      <dgm:spPr/>
      <dgm:t>
        <a:bodyPr/>
        <a:lstStyle/>
        <a:p>
          <a:endParaRPr lang="el-GR"/>
        </a:p>
      </dgm:t>
    </dgm:pt>
    <dgm:pt modelId="{3D1D8DB5-3C82-4A9F-AA5F-8B68BFA1A5D8}" type="pres">
      <dgm:prSet presAssocID="{48AD7310-43D1-4A2C-B3A6-A0E3F6DE9553}" presName="connectorText" presStyleLbl="sibTrans2D1" presStyleIdx="2" presStyleCnt="3"/>
      <dgm:spPr/>
      <dgm:t>
        <a:bodyPr/>
        <a:lstStyle/>
        <a:p>
          <a:endParaRPr lang="el-GR"/>
        </a:p>
      </dgm:t>
    </dgm:pt>
  </dgm:ptLst>
  <dgm:cxnLst>
    <dgm:cxn modelId="{1504D1BB-94B5-43D5-A4B5-B0AA47B6D4F4}" type="presOf" srcId="{C06B1658-00DA-4F37-8006-12FE12CC01DA}" destId="{7D966749-7CA4-46CF-9128-CEB4D2C78ECC}" srcOrd="0" destOrd="0" presId="urn:microsoft.com/office/officeart/2005/8/layout/cycle7"/>
    <dgm:cxn modelId="{8351DF0E-391F-4E1C-864F-BFC7C5375CCE}" type="presOf" srcId="{41E2426F-6F37-4499-AAFE-6612FDCC03D7}" destId="{58C7683C-DAA3-452D-A4F6-659BD32DAA91}" srcOrd="0" destOrd="0" presId="urn:microsoft.com/office/officeart/2005/8/layout/cycle7"/>
    <dgm:cxn modelId="{3F046A93-EFDD-41C5-A497-8963E903EDF2}" type="presOf" srcId="{48AD7310-43D1-4A2C-B3A6-A0E3F6DE9553}" destId="{5B4FC44E-6A34-47A5-97A9-7FF6A502282B}" srcOrd="0" destOrd="0" presId="urn:microsoft.com/office/officeart/2005/8/layout/cycle7"/>
    <dgm:cxn modelId="{37C4D380-3CA1-472C-96BF-3E1EFD5A7BDF}" type="presOf" srcId="{48AD7310-43D1-4A2C-B3A6-A0E3F6DE9553}" destId="{3D1D8DB5-3C82-4A9F-AA5F-8B68BFA1A5D8}" srcOrd="1" destOrd="0" presId="urn:microsoft.com/office/officeart/2005/8/layout/cycle7"/>
    <dgm:cxn modelId="{6EEBE99C-20C6-40B3-A804-9A0DB1179DF5}" type="presOf" srcId="{DF4AA903-A467-42EB-AB8A-885E7A91016C}" destId="{25394A31-F936-4413-AD49-62540CF132E6}" srcOrd="0" destOrd="0" presId="urn:microsoft.com/office/officeart/2005/8/layout/cycle7"/>
    <dgm:cxn modelId="{788735EA-76E5-4209-A5CF-48D3024FAE71}" type="presOf" srcId="{51A4E8D9-B4F7-4750-836A-38EDE9A9B8CF}" destId="{52123254-8FFE-4BE6-90CD-A095E4E1B588}" srcOrd="1" destOrd="0" presId="urn:microsoft.com/office/officeart/2005/8/layout/cycle7"/>
    <dgm:cxn modelId="{18F8CF38-384D-4340-81D8-20667F8AC9F4}" type="presOf" srcId="{E7EF82B2-84C5-45CF-81DA-CD9FBC944838}" destId="{02673CA2-923D-4D70-904E-684B0445F013}" srcOrd="0" destOrd="0" presId="urn:microsoft.com/office/officeart/2005/8/layout/cycle7"/>
    <dgm:cxn modelId="{2E914AA4-67BA-4CAB-AEAC-24ACAF67919E}" srcId="{79FBE016-42D4-4ED4-B3FF-EF4393E6B7AB}" destId="{C06B1658-00DA-4F37-8006-12FE12CC01DA}" srcOrd="1" destOrd="0" parTransId="{C4D32464-9277-49D1-B264-7C8979BE3FF4}" sibTransId="{51A4E8D9-B4F7-4750-836A-38EDE9A9B8CF}"/>
    <dgm:cxn modelId="{1F1DE6E2-0120-449D-AAF2-3F65AD4559A4}" srcId="{79FBE016-42D4-4ED4-B3FF-EF4393E6B7AB}" destId="{DF4AA903-A467-42EB-AB8A-885E7A91016C}" srcOrd="2" destOrd="0" parTransId="{A483B453-D42F-4692-B9F5-52955463B156}" sibTransId="{48AD7310-43D1-4A2C-B3A6-A0E3F6DE9553}"/>
    <dgm:cxn modelId="{B7A481EB-CC8B-476E-A344-33E74CCEF73B}" type="presOf" srcId="{51A4E8D9-B4F7-4750-836A-38EDE9A9B8CF}" destId="{3D9198CB-3835-4C96-8F10-456C41876E54}" srcOrd="0" destOrd="0" presId="urn:microsoft.com/office/officeart/2005/8/layout/cycle7"/>
    <dgm:cxn modelId="{924B4E41-5CA7-4BE3-AE32-D9B9B0DA90CB}" srcId="{79FBE016-42D4-4ED4-B3FF-EF4393E6B7AB}" destId="{E7EF82B2-84C5-45CF-81DA-CD9FBC944838}" srcOrd="0" destOrd="0" parTransId="{0C324E0A-B8DD-4301-B410-574DC2345604}" sibTransId="{41E2426F-6F37-4499-AAFE-6612FDCC03D7}"/>
    <dgm:cxn modelId="{F6C150B6-1A9B-4D35-9682-6B2AAD0FCB53}" type="presOf" srcId="{79FBE016-42D4-4ED4-B3FF-EF4393E6B7AB}" destId="{888C3FE3-7D7E-4554-921D-5AF2AEA4164F}" srcOrd="0" destOrd="0" presId="urn:microsoft.com/office/officeart/2005/8/layout/cycle7"/>
    <dgm:cxn modelId="{8F4EFEDC-E3F9-41AD-AC91-C54FCF370FEF}" type="presOf" srcId="{41E2426F-6F37-4499-AAFE-6612FDCC03D7}" destId="{02361EEF-DD48-41B1-94DF-82FDFA463FC5}" srcOrd="1" destOrd="0" presId="urn:microsoft.com/office/officeart/2005/8/layout/cycle7"/>
    <dgm:cxn modelId="{D54572CC-571C-4D21-8A97-9106A63611CB}" type="presParOf" srcId="{888C3FE3-7D7E-4554-921D-5AF2AEA4164F}" destId="{02673CA2-923D-4D70-904E-684B0445F013}" srcOrd="0" destOrd="0" presId="urn:microsoft.com/office/officeart/2005/8/layout/cycle7"/>
    <dgm:cxn modelId="{5FA1AC90-0932-4903-BF4A-661F7512CD0B}" type="presParOf" srcId="{888C3FE3-7D7E-4554-921D-5AF2AEA4164F}" destId="{58C7683C-DAA3-452D-A4F6-659BD32DAA91}" srcOrd="1" destOrd="0" presId="urn:microsoft.com/office/officeart/2005/8/layout/cycle7"/>
    <dgm:cxn modelId="{DC886C19-C8AA-44D4-ABA9-395B30A090C5}" type="presParOf" srcId="{58C7683C-DAA3-452D-A4F6-659BD32DAA91}" destId="{02361EEF-DD48-41B1-94DF-82FDFA463FC5}" srcOrd="0" destOrd="0" presId="urn:microsoft.com/office/officeart/2005/8/layout/cycle7"/>
    <dgm:cxn modelId="{C5A16DDD-F078-4AEC-A96A-7620AD54D72D}" type="presParOf" srcId="{888C3FE3-7D7E-4554-921D-5AF2AEA4164F}" destId="{7D966749-7CA4-46CF-9128-CEB4D2C78ECC}" srcOrd="2" destOrd="0" presId="urn:microsoft.com/office/officeart/2005/8/layout/cycle7"/>
    <dgm:cxn modelId="{44C825FE-B5FD-45C6-894D-656F010E5DC2}" type="presParOf" srcId="{888C3FE3-7D7E-4554-921D-5AF2AEA4164F}" destId="{3D9198CB-3835-4C96-8F10-456C41876E54}" srcOrd="3" destOrd="0" presId="urn:microsoft.com/office/officeart/2005/8/layout/cycle7"/>
    <dgm:cxn modelId="{49D946FD-1AF3-4A32-9BA9-EEC41E39FFA8}" type="presParOf" srcId="{3D9198CB-3835-4C96-8F10-456C41876E54}" destId="{52123254-8FFE-4BE6-90CD-A095E4E1B588}" srcOrd="0" destOrd="0" presId="urn:microsoft.com/office/officeart/2005/8/layout/cycle7"/>
    <dgm:cxn modelId="{246E5F8E-55F1-4F71-AE3E-06A97D92399C}" type="presParOf" srcId="{888C3FE3-7D7E-4554-921D-5AF2AEA4164F}" destId="{25394A31-F936-4413-AD49-62540CF132E6}" srcOrd="4" destOrd="0" presId="urn:microsoft.com/office/officeart/2005/8/layout/cycle7"/>
    <dgm:cxn modelId="{2F92C493-1700-4BBB-A259-B8BD530D546C}" type="presParOf" srcId="{888C3FE3-7D7E-4554-921D-5AF2AEA4164F}" destId="{5B4FC44E-6A34-47A5-97A9-7FF6A502282B}" srcOrd="5" destOrd="0" presId="urn:microsoft.com/office/officeart/2005/8/layout/cycle7"/>
    <dgm:cxn modelId="{59F60275-64B3-426F-BA55-B711C1861F16}" type="presParOf" srcId="{5B4FC44E-6A34-47A5-97A9-7FF6A502282B}" destId="{3D1D8DB5-3C82-4A9F-AA5F-8B68BFA1A5D8}" srcOrd="0" destOrd="0" presId="urn:microsoft.com/office/officeart/2005/8/layout/cycle7"/>
  </dgm:cxnLst>
  <dgm:bg>
    <a:solidFill>
      <a:schemeClr val="bg2">
        <a:lumMod val="50000"/>
      </a:schemeClr>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9FBE016-42D4-4ED4-B3FF-EF4393E6B7AB}"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el-GR"/>
        </a:p>
      </dgm:t>
    </dgm:pt>
    <dgm:pt modelId="{900D06CD-86D3-4C4F-B96C-614C4F3A3427}">
      <dgm:prSet phldrT="[Κείμενο]"/>
      <dgm:spPr>
        <a:solidFill>
          <a:schemeClr val="bg2">
            <a:lumMod val="75000"/>
          </a:schemeClr>
        </a:solidFill>
      </dgm:spPr>
      <dgm:t>
        <a:bodyPr/>
        <a:lstStyle/>
        <a:p>
          <a:endParaRPr lang="el-GR"/>
        </a:p>
      </dgm:t>
    </dgm:pt>
    <dgm:pt modelId="{2C67EC8D-89E7-45FF-BD24-0219EB3FC64B}" type="parTrans" cxnId="{4EA75481-216B-4D69-99B3-D6AE7738EFEA}">
      <dgm:prSet/>
      <dgm:spPr/>
      <dgm:t>
        <a:bodyPr/>
        <a:lstStyle/>
        <a:p>
          <a:endParaRPr lang="el-GR"/>
        </a:p>
      </dgm:t>
    </dgm:pt>
    <dgm:pt modelId="{1611F5A4-8F54-4F8C-9869-BE5FFA3B0783}" type="sibTrans" cxnId="{4EA75481-216B-4D69-99B3-D6AE7738EFEA}">
      <dgm:prSet/>
      <dgm:spPr/>
      <dgm:t>
        <a:bodyPr/>
        <a:lstStyle/>
        <a:p>
          <a:endParaRPr lang="el-GR"/>
        </a:p>
      </dgm:t>
    </dgm:pt>
    <dgm:pt modelId="{FA8E7928-F1AE-4E41-8DC8-44E397DC4474}">
      <dgm:prSet/>
      <dgm:spPr>
        <a:solidFill>
          <a:schemeClr val="accent1"/>
        </a:solidFill>
      </dgm:spPr>
      <dgm:t>
        <a:bodyPr/>
        <a:lstStyle/>
        <a:p>
          <a:endParaRPr lang="el-GR"/>
        </a:p>
      </dgm:t>
    </dgm:pt>
    <dgm:pt modelId="{F3A7FB6F-8CD5-40EF-A8F1-0D9A984D5038}" type="parTrans" cxnId="{1E165BCA-E4D9-4BAF-B70A-FDAB56C03F1F}">
      <dgm:prSet/>
      <dgm:spPr/>
      <dgm:t>
        <a:bodyPr/>
        <a:lstStyle/>
        <a:p>
          <a:endParaRPr lang="el-GR"/>
        </a:p>
      </dgm:t>
    </dgm:pt>
    <dgm:pt modelId="{4BA9DD2B-A4F7-4CA3-AEBE-FF35F6790876}" type="sibTrans" cxnId="{1E165BCA-E4D9-4BAF-B70A-FDAB56C03F1F}">
      <dgm:prSet/>
      <dgm:spPr/>
      <dgm:t>
        <a:bodyPr/>
        <a:lstStyle/>
        <a:p>
          <a:endParaRPr lang="el-GR"/>
        </a:p>
      </dgm:t>
    </dgm:pt>
    <dgm:pt modelId="{174799DF-D8A9-4503-B6D4-03F06821BEE6}">
      <dgm:prSet/>
      <dgm:spPr/>
      <dgm:t>
        <a:bodyPr/>
        <a:lstStyle/>
        <a:p>
          <a:endParaRPr lang="el-GR"/>
        </a:p>
      </dgm:t>
    </dgm:pt>
    <dgm:pt modelId="{91D90E2D-CA3C-4B21-807D-27F757EE28FA}" type="parTrans" cxnId="{38DF89A7-A3C3-426B-AB74-AD13FF905FE7}">
      <dgm:prSet/>
      <dgm:spPr/>
      <dgm:t>
        <a:bodyPr/>
        <a:lstStyle/>
        <a:p>
          <a:endParaRPr lang="el-GR"/>
        </a:p>
      </dgm:t>
    </dgm:pt>
    <dgm:pt modelId="{E3C7135E-80AF-4F2B-8512-A6E1EB9AF308}" type="sibTrans" cxnId="{38DF89A7-A3C3-426B-AB74-AD13FF905FE7}">
      <dgm:prSet/>
      <dgm:spPr/>
      <dgm:t>
        <a:bodyPr/>
        <a:lstStyle/>
        <a:p>
          <a:endParaRPr lang="el-GR"/>
        </a:p>
      </dgm:t>
    </dgm:pt>
    <dgm:pt modelId="{1DB9F9A2-5FDC-4D75-9679-3CCF347B314F}">
      <dgm:prSet/>
      <dgm:spPr/>
      <dgm:t>
        <a:bodyPr/>
        <a:lstStyle/>
        <a:p>
          <a:endParaRPr lang="el-GR"/>
        </a:p>
      </dgm:t>
    </dgm:pt>
    <dgm:pt modelId="{26C48557-F9A2-47A6-BEBE-1E79A695C778}" type="parTrans" cxnId="{5C436FE9-4054-4BFA-93B3-D8AE986C73B2}">
      <dgm:prSet/>
      <dgm:spPr/>
      <dgm:t>
        <a:bodyPr/>
        <a:lstStyle/>
        <a:p>
          <a:endParaRPr lang="el-GR"/>
        </a:p>
      </dgm:t>
    </dgm:pt>
    <dgm:pt modelId="{2F3E47C2-6BAD-4537-99E9-2EF036BD4168}" type="sibTrans" cxnId="{5C436FE9-4054-4BFA-93B3-D8AE986C73B2}">
      <dgm:prSet/>
      <dgm:spPr/>
      <dgm:t>
        <a:bodyPr/>
        <a:lstStyle/>
        <a:p>
          <a:endParaRPr lang="el-GR"/>
        </a:p>
      </dgm:t>
    </dgm:pt>
    <dgm:pt modelId="{B6503723-69D5-4463-A114-364B40B6A7A1}">
      <dgm:prSet/>
      <dgm:spPr/>
      <dgm:t>
        <a:bodyPr/>
        <a:lstStyle/>
        <a:p>
          <a:endParaRPr lang="el-GR"/>
        </a:p>
      </dgm:t>
    </dgm:pt>
    <dgm:pt modelId="{4075424E-700E-4136-AC14-A1E25968EF97}" type="parTrans" cxnId="{336F5629-CBDB-417D-90BB-47B688AB0F6F}">
      <dgm:prSet/>
      <dgm:spPr/>
      <dgm:t>
        <a:bodyPr/>
        <a:lstStyle/>
        <a:p>
          <a:endParaRPr lang="el-GR"/>
        </a:p>
      </dgm:t>
    </dgm:pt>
    <dgm:pt modelId="{FCED914F-BC99-435B-888F-9060C9A4D67F}" type="sibTrans" cxnId="{336F5629-CBDB-417D-90BB-47B688AB0F6F}">
      <dgm:prSet/>
      <dgm:spPr/>
      <dgm:t>
        <a:bodyPr/>
        <a:lstStyle/>
        <a:p>
          <a:endParaRPr lang="el-GR"/>
        </a:p>
      </dgm:t>
    </dgm:pt>
    <dgm:pt modelId="{C3D7411A-21E0-41D3-819A-719C04E3EEF8}">
      <dgm:prSet/>
      <dgm:spPr/>
      <dgm:t>
        <a:bodyPr/>
        <a:lstStyle/>
        <a:p>
          <a:endParaRPr lang="el-GR"/>
        </a:p>
      </dgm:t>
    </dgm:pt>
    <dgm:pt modelId="{D896759B-C31D-48A6-A991-19C236EC507A}" type="parTrans" cxnId="{EE7690CD-A76C-42A7-843C-FED7B9E4CB6F}">
      <dgm:prSet/>
      <dgm:spPr/>
      <dgm:t>
        <a:bodyPr/>
        <a:lstStyle/>
        <a:p>
          <a:endParaRPr lang="el-GR"/>
        </a:p>
      </dgm:t>
    </dgm:pt>
    <dgm:pt modelId="{6B312196-ACF9-4C3D-AB0A-557644DD198B}" type="sibTrans" cxnId="{EE7690CD-A76C-42A7-843C-FED7B9E4CB6F}">
      <dgm:prSet/>
      <dgm:spPr/>
      <dgm:t>
        <a:bodyPr/>
        <a:lstStyle/>
        <a:p>
          <a:endParaRPr lang="el-GR"/>
        </a:p>
      </dgm:t>
    </dgm:pt>
    <dgm:pt modelId="{E7EF82B2-84C5-45CF-81DA-CD9FBC944838}">
      <dgm:prSet custT="1"/>
      <dgm:spPr>
        <a:solidFill>
          <a:schemeClr val="bg2"/>
        </a:solidFill>
      </dgm:spPr>
      <dgm:t>
        <a:bodyPr/>
        <a:lstStyle/>
        <a:p>
          <a:r>
            <a:rPr lang="el-GR" sz="2800" b="1" dirty="0" smtClean="0">
              <a:solidFill>
                <a:schemeClr val="bg2">
                  <a:lumMod val="25000"/>
                </a:schemeClr>
              </a:solidFill>
              <a:ea typeface="Segoe UI Symbol" panose="020B0502040204020203" pitchFamily="34" charset="0"/>
            </a:rPr>
            <a:t>Δράσεις διάγνωσης παρακολούθηση &amp; ανάλυση εξελίξεων και μεταβολών δεξιοτήτων επαγγελμάτων</a:t>
          </a:r>
        </a:p>
      </dgm:t>
    </dgm:pt>
    <dgm:pt modelId="{0C324E0A-B8DD-4301-B410-574DC2345604}" type="parTrans" cxnId="{924B4E41-5CA7-4BE3-AE32-D9B9B0DA90CB}">
      <dgm:prSet/>
      <dgm:spPr>
        <a:ln>
          <a:solidFill>
            <a:schemeClr val="bg1"/>
          </a:solidFill>
        </a:ln>
      </dgm:spPr>
      <dgm:t>
        <a:bodyPr/>
        <a:lstStyle/>
        <a:p>
          <a:endParaRPr lang="el-GR"/>
        </a:p>
      </dgm:t>
    </dgm:pt>
    <dgm:pt modelId="{41E2426F-6F37-4499-AAFE-6612FDCC03D7}" type="sibTrans" cxnId="{924B4E41-5CA7-4BE3-AE32-D9B9B0DA90CB}">
      <dgm:prSet/>
      <dgm:spPr/>
      <dgm:t>
        <a:bodyPr/>
        <a:lstStyle/>
        <a:p>
          <a:endParaRPr lang="el-GR"/>
        </a:p>
      </dgm:t>
    </dgm:pt>
    <dgm:pt modelId="{20DF2DD6-A418-48DD-9EAF-7BD695D7B536}">
      <dgm:prSet custRadScaleRad="99462" custRadScaleInc="-5555"/>
      <dgm:spPr/>
      <dgm:t>
        <a:bodyPr/>
        <a:lstStyle/>
        <a:p>
          <a:endParaRPr lang="el-GR"/>
        </a:p>
      </dgm:t>
    </dgm:pt>
    <dgm:pt modelId="{1D088EA0-4EBD-4A73-96C4-D65F7243BBD4}" type="parTrans" cxnId="{41E57D7F-544F-48C5-A4C1-29FF3CAEE1CE}">
      <dgm:prSet/>
      <dgm:spPr>
        <a:ln>
          <a:solidFill>
            <a:schemeClr val="bg1"/>
          </a:solidFill>
        </a:ln>
      </dgm:spPr>
      <dgm:t>
        <a:bodyPr/>
        <a:lstStyle/>
        <a:p>
          <a:endParaRPr lang="el-GR"/>
        </a:p>
      </dgm:t>
    </dgm:pt>
    <dgm:pt modelId="{B498C57B-6003-4603-9C9D-B83F3428FB60}" type="sibTrans" cxnId="{41E57D7F-544F-48C5-A4C1-29FF3CAEE1CE}">
      <dgm:prSet/>
      <dgm:spPr/>
      <dgm:t>
        <a:bodyPr/>
        <a:lstStyle/>
        <a:p>
          <a:endParaRPr lang="el-GR"/>
        </a:p>
      </dgm:t>
    </dgm:pt>
    <dgm:pt modelId="{A3F70611-E995-4F1E-BF78-D04DBDC5EC54}">
      <dgm:prSet/>
      <dgm:spPr/>
      <dgm:t>
        <a:bodyPr/>
        <a:lstStyle/>
        <a:p>
          <a:endParaRPr lang="el-GR"/>
        </a:p>
      </dgm:t>
    </dgm:pt>
    <dgm:pt modelId="{78EAEA30-EB28-4240-8C5C-B20C25C8E268}" type="parTrans" cxnId="{5A9504AE-4FF2-4C57-AF44-28CC16659FB1}">
      <dgm:prSet/>
      <dgm:spPr/>
      <dgm:t>
        <a:bodyPr/>
        <a:lstStyle/>
        <a:p>
          <a:endParaRPr lang="el-GR"/>
        </a:p>
      </dgm:t>
    </dgm:pt>
    <dgm:pt modelId="{979736F0-CCA6-46F1-82A6-034EF9A6619F}" type="sibTrans" cxnId="{5A9504AE-4FF2-4C57-AF44-28CC16659FB1}">
      <dgm:prSet/>
      <dgm:spPr/>
      <dgm:t>
        <a:bodyPr/>
        <a:lstStyle/>
        <a:p>
          <a:endParaRPr lang="el-GR"/>
        </a:p>
      </dgm:t>
    </dgm:pt>
    <dgm:pt modelId="{8356D2EA-E48E-43DE-8EDB-61B67453DE91}" type="pres">
      <dgm:prSet presAssocID="{79FBE016-42D4-4ED4-B3FF-EF4393E6B7AB}" presName="cycle" presStyleCnt="0">
        <dgm:presLayoutVars>
          <dgm:chMax val="1"/>
          <dgm:dir/>
          <dgm:animLvl val="ctr"/>
          <dgm:resizeHandles val="exact"/>
        </dgm:presLayoutVars>
      </dgm:prSet>
      <dgm:spPr/>
      <dgm:t>
        <a:bodyPr/>
        <a:lstStyle/>
        <a:p>
          <a:endParaRPr lang="el-GR"/>
        </a:p>
      </dgm:t>
    </dgm:pt>
    <dgm:pt modelId="{5CBAFA01-3061-49BF-9D6A-CEF0262C8B8B}" type="pres">
      <dgm:prSet presAssocID="{E7EF82B2-84C5-45CF-81DA-CD9FBC944838}" presName="centerShape" presStyleLbl="node0" presStyleIdx="0" presStyleCnt="1" custScaleX="129753" custScaleY="17158" custLinFactNeighborX="0" custLinFactNeighborY="-7993"/>
      <dgm:spPr>
        <a:prstGeom prst="roundRect">
          <a:avLst/>
        </a:prstGeom>
      </dgm:spPr>
      <dgm:t>
        <a:bodyPr/>
        <a:lstStyle/>
        <a:p>
          <a:endParaRPr lang="el-GR"/>
        </a:p>
      </dgm:t>
    </dgm:pt>
  </dgm:ptLst>
  <dgm:cxnLst>
    <dgm:cxn modelId="{38DF89A7-A3C3-426B-AB74-AD13FF905FE7}" srcId="{79FBE016-42D4-4ED4-B3FF-EF4393E6B7AB}" destId="{174799DF-D8A9-4503-B6D4-03F06821BEE6}" srcOrd="3" destOrd="0" parTransId="{91D90E2D-CA3C-4B21-807D-27F757EE28FA}" sibTransId="{E3C7135E-80AF-4F2B-8512-A6E1EB9AF308}"/>
    <dgm:cxn modelId="{41E57D7F-544F-48C5-A4C1-29FF3CAEE1CE}" srcId="{79FBE016-42D4-4ED4-B3FF-EF4393E6B7AB}" destId="{20DF2DD6-A418-48DD-9EAF-7BD695D7B536}" srcOrd="7" destOrd="0" parTransId="{1D088EA0-4EBD-4A73-96C4-D65F7243BBD4}" sibTransId="{B498C57B-6003-4603-9C9D-B83F3428FB60}"/>
    <dgm:cxn modelId="{5C436FE9-4054-4BFA-93B3-D8AE986C73B2}" srcId="{79FBE016-42D4-4ED4-B3FF-EF4393E6B7AB}" destId="{1DB9F9A2-5FDC-4D75-9679-3CCF347B314F}" srcOrd="4" destOrd="0" parTransId="{26C48557-F9A2-47A6-BEBE-1E79A695C778}" sibTransId="{2F3E47C2-6BAD-4537-99E9-2EF036BD4168}"/>
    <dgm:cxn modelId="{EE7690CD-A76C-42A7-843C-FED7B9E4CB6F}" srcId="{79FBE016-42D4-4ED4-B3FF-EF4393E6B7AB}" destId="{C3D7411A-21E0-41D3-819A-719C04E3EEF8}" srcOrd="6" destOrd="0" parTransId="{D896759B-C31D-48A6-A991-19C236EC507A}" sibTransId="{6B312196-ACF9-4C3D-AB0A-557644DD198B}"/>
    <dgm:cxn modelId="{924B4E41-5CA7-4BE3-AE32-D9B9B0DA90CB}" srcId="{79FBE016-42D4-4ED4-B3FF-EF4393E6B7AB}" destId="{E7EF82B2-84C5-45CF-81DA-CD9FBC944838}" srcOrd="0" destOrd="0" parTransId="{0C324E0A-B8DD-4301-B410-574DC2345604}" sibTransId="{41E2426F-6F37-4499-AAFE-6612FDCC03D7}"/>
    <dgm:cxn modelId="{336F5629-CBDB-417D-90BB-47B688AB0F6F}" srcId="{79FBE016-42D4-4ED4-B3FF-EF4393E6B7AB}" destId="{B6503723-69D5-4463-A114-364B40B6A7A1}" srcOrd="5" destOrd="0" parTransId="{4075424E-700E-4136-AC14-A1E25968EF97}" sibTransId="{FCED914F-BC99-435B-888F-9060C9A4D67F}"/>
    <dgm:cxn modelId="{FF0B484C-18DB-4EB8-9A85-5EBE8CF75FE2}" type="presOf" srcId="{79FBE016-42D4-4ED4-B3FF-EF4393E6B7AB}" destId="{8356D2EA-E48E-43DE-8EDB-61B67453DE91}" srcOrd="0" destOrd="0" presId="urn:microsoft.com/office/officeart/2005/8/layout/radial1"/>
    <dgm:cxn modelId="{4EA75481-216B-4D69-99B3-D6AE7738EFEA}" srcId="{79FBE016-42D4-4ED4-B3FF-EF4393E6B7AB}" destId="{900D06CD-86D3-4C4F-B96C-614C4F3A3427}" srcOrd="1" destOrd="0" parTransId="{2C67EC8D-89E7-45FF-BD24-0219EB3FC64B}" sibTransId="{1611F5A4-8F54-4F8C-9869-BE5FFA3B0783}"/>
    <dgm:cxn modelId="{4C696DBF-25E8-4FA0-ADA9-283D228229D5}" type="presOf" srcId="{E7EF82B2-84C5-45CF-81DA-CD9FBC944838}" destId="{5CBAFA01-3061-49BF-9D6A-CEF0262C8B8B}" srcOrd="0" destOrd="0" presId="urn:microsoft.com/office/officeart/2005/8/layout/radial1"/>
    <dgm:cxn modelId="{5A9504AE-4FF2-4C57-AF44-28CC16659FB1}" srcId="{79FBE016-42D4-4ED4-B3FF-EF4393E6B7AB}" destId="{A3F70611-E995-4F1E-BF78-D04DBDC5EC54}" srcOrd="8" destOrd="0" parTransId="{78EAEA30-EB28-4240-8C5C-B20C25C8E268}" sibTransId="{979736F0-CCA6-46F1-82A6-034EF9A6619F}"/>
    <dgm:cxn modelId="{1E165BCA-E4D9-4BAF-B70A-FDAB56C03F1F}" srcId="{79FBE016-42D4-4ED4-B3FF-EF4393E6B7AB}" destId="{FA8E7928-F1AE-4E41-8DC8-44E397DC4474}" srcOrd="2" destOrd="0" parTransId="{F3A7FB6F-8CD5-40EF-A8F1-0D9A984D5038}" sibTransId="{4BA9DD2B-A4F7-4CA3-AEBE-FF35F6790876}"/>
    <dgm:cxn modelId="{4A579401-9C2F-4002-8ADD-E2BE338FCEA3}" type="presParOf" srcId="{8356D2EA-E48E-43DE-8EDB-61B67453DE91}" destId="{5CBAFA01-3061-49BF-9D6A-CEF0262C8B8B}" srcOrd="0" destOrd="0" presId="urn:microsoft.com/office/officeart/2005/8/layout/radial1"/>
  </dgm:cxnLst>
  <dgm:bg>
    <a:solidFill>
      <a:schemeClr val="bg2">
        <a:lumMod val="50000"/>
      </a:schemeClr>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9FBE016-42D4-4ED4-B3FF-EF4393E6B7AB}"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el-GR"/>
        </a:p>
      </dgm:t>
    </dgm:pt>
    <dgm:pt modelId="{900D06CD-86D3-4C4F-B96C-614C4F3A3427}">
      <dgm:prSet phldrT="[Κείμενο]"/>
      <dgm:spPr>
        <a:solidFill>
          <a:schemeClr val="bg2">
            <a:lumMod val="75000"/>
          </a:schemeClr>
        </a:solidFill>
      </dgm:spPr>
      <dgm:t>
        <a:bodyPr/>
        <a:lstStyle/>
        <a:p>
          <a:endParaRPr lang="el-GR"/>
        </a:p>
      </dgm:t>
    </dgm:pt>
    <dgm:pt modelId="{2C67EC8D-89E7-45FF-BD24-0219EB3FC64B}" type="parTrans" cxnId="{4EA75481-216B-4D69-99B3-D6AE7738EFEA}">
      <dgm:prSet/>
      <dgm:spPr/>
      <dgm:t>
        <a:bodyPr/>
        <a:lstStyle/>
        <a:p>
          <a:endParaRPr lang="el-GR"/>
        </a:p>
      </dgm:t>
    </dgm:pt>
    <dgm:pt modelId="{1611F5A4-8F54-4F8C-9869-BE5FFA3B0783}" type="sibTrans" cxnId="{4EA75481-216B-4D69-99B3-D6AE7738EFEA}">
      <dgm:prSet/>
      <dgm:spPr/>
      <dgm:t>
        <a:bodyPr/>
        <a:lstStyle/>
        <a:p>
          <a:endParaRPr lang="el-GR"/>
        </a:p>
      </dgm:t>
    </dgm:pt>
    <dgm:pt modelId="{FA8E7928-F1AE-4E41-8DC8-44E397DC4474}">
      <dgm:prSet/>
      <dgm:spPr>
        <a:solidFill>
          <a:schemeClr val="accent1"/>
        </a:solidFill>
      </dgm:spPr>
      <dgm:t>
        <a:bodyPr/>
        <a:lstStyle/>
        <a:p>
          <a:endParaRPr lang="el-GR"/>
        </a:p>
      </dgm:t>
    </dgm:pt>
    <dgm:pt modelId="{F3A7FB6F-8CD5-40EF-A8F1-0D9A984D5038}" type="parTrans" cxnId="{1E165BCA-E4D9-4BAF-B70A-FDAB56C03F1F}">
      <dgm:prSet/>
      <dgm:spPr/>
      <dgm:t>
        <a:bodyPr/>
        <a:lstStyle/>
        <a:p>
          <a:endParaRPr lang="el-GR"/>
        </a:p>
      </dgm:t>
    </dgm:pt>
    <dgm:pt modelId="{4BA9DD2B-A4F7-4CA3-AEBE-FF35F6790876}" type="sibTrans" cxnId="{1E165BCA-E4D9-4BAF-B70A-FDAB56C03F1F}">
      <dgm:prSet/>
      <dgm:spPr/>
      <dgm:t>
        <a:bodyPr/>
        <a:lstStyle/>
        <a:p>
          <a:endParaRPr lang="el-GR"/>
        </a:p>
      </dgm:t>
    </dgm:pt>
    <dgm:pt modelId="{174799DF-D8A9-4503-B6D4-03F06821BEE6}">
      <dgm:prSet/>
      <dgm:spPr/>
      <dgm:t>
        <a:bodyPr/>
        <a:lstStyle/>
        <a:p>
          <a:endParaRPr lang="el-GR"/>
        </a:p>
      </dgm:t>
    </dgm:pt>
    <dgm:pt modelId="{91D90E2D-CA3C-4B21-807D-27F757EE28FA}" type="parTrans" cxnId="{38DF89A7-A3C3-426B-AB74-AD13FF905FE7}">
      <dgm:prSet/>
      <dgm:spPr/>
      <dgm:t>
        <a:bodyPr/>
        <a:lstStyle/>
        <a:p>
          <a:endParaRPr lang="el-GR"/>
        </a:p>
      </dgm:t>
    </dgm:pt>
    <dgm:pt modelId="{E3C7135E-80AF-4F2B-8512-A6E1EB9AF308}" type="sibTrans" cxnId="{38DF89A7-A3C3-426B-AB74-AD13FF905FE7}">
      <dgm:prSet/>
      <dgm:spPr/>
      <dgm:t>
        <a:bodyPr/>
        <a:lstStyle/>
        <a:p>
          <a:endParaRPr lang="el-GR"/>
        </a:p>
      </dgm:t>
    </dgm:pt>
    <dgm:pt modelId="{1DB9F9A2-5FDC-4D75-9679-3CCF347B314F}">
      <dgm:prSet/>
      <dgm:spPr/>
      <dgm:t>
        <a:bodyPr/>
        <a:lstStyle/>
        <a:p>
          <a:endParaRPr lang="el-GR"/>
        </a:p>
      </dgm:t>
    </dgm:pt>
    <dgm:pt modelId="{26C48557-F9A2-47A6-BEBE-1E79A695C778}" type="parTrans" cxnId="{5C436FE9-4054-4BFA-93B3-D8AE986C73B2}">
      <dgm:prSet/>
      <dgm:spPr/>
      <dgm:t>
        <a:bodyPr/>
        <a:lstStyle/>
        <a:p>
          <a:endParaRPr lang="el-GR"/>
        </a:p>
      </dgm:t>
    </dgm:pt>
    <dgm:pt modelId="{2F3E47C2-6BAD-4537-99E9-2EF036BD4168}" type="sibTrans" cxnId="{5C436FE9-4054-4BFA-93B3-D8AE986C73B2}">
      <dgm:prSet/>
      <dgm:spPr/>
      <dgm:t>
        <a:bodyPr/>
        <a:lstStyle/>
        <a:p>
          <a:endParaRPr lang="el-GR"/>
        </a:p>
      </dgm:t>
    </dgm:pt>
    <dgm:pt modelId="{B6503723-69D5-4463-A114-364B40B6A7A1}">
      <dgm:prSet/>
      <dgm:spPr/>
      <dgm:t>
        <a:bodyPr/>
        <a:lstStyle/>
        <a:p>
          <a:endParaRPr lang="el-GR"/>
        </a:p>
      </dgm:t>
    </dgm:pt>
    <dgm:pt modelId="{4075424E-700E-4136-AC14-A1E25968EF97}" type="parTrans" cxnId="{336F5629-CBDB-417D-90BB-47B688AB0F6F}">
      <dgm:prSet/>
      <dgm:spPr/>
      <dgm:t>
        <a:bodyPr/>
        <a:lstStyle/>
        <a:p>
          <a:endParaRPr lang="el-GR"/>
        </a:p>
      </dgm:t>
    </dgm:pt>
    <dgm:pt modelId="{FCED914F-BC99-435B-888F-9060C9A4D67F}" type="sibTrans" cxnId="{336F5629-CBDB-417D-90BB-47B688AB0F6F}">
      <dgm:prSet/>
      <dgm:spPr/>
      <dgm:t>
        <a:bodyPr/>
        <a:lstStyle/>
        <a:p>
          <a:endParaRPr lang="el-GR"/>
        </a:p>
      </dgm:t>
    </dgm:pt>
    <dgm:pt modelId="{C3D7411A-21E0-41D3-819A-719C04E3EEF8}">
      <dgm:prSet/>
      <dgm:spPr/>
      <dgm:t>
        <a:bodyPr/>
        <a:lstStyle/>
        <a:p>
          <a:endParaRPr lang="el-GR"/>
        </a:p>
      </dgm:t>
    </dgm:pt>
    <dgm:pt modelId="{D896759B-C31D-48A6-A991-19C236EC507A}" type="parTrans" cxnId="{EE7690CD-A76C-42A7-843C-FED7B9E4CB6F}">
      <dgm:prSet/>
      <dgm:spPr/>
      <dgm:t>
        <a:bodyPr/>
        <a:lstStyle/>
        <a:p>
          <a:endParaRPr lang="el-GR"/>
        </a:p>
      </dgm:t>
    </dgm:pt>
    <dgm:pt modelId="{6B312196-ACF9-4C3D-AB0A-557644DD198B}" type="sibTrans" cxnId="{EE7690CD-A76C-42A7-843C-FED7B9E4CB6F}">
      <dgm:prSet/>
      <dgm:spPr/>
      <dgm:t>
        <a:bodyPr/>
        <a:lstStyle/>
        <a:p>
          <a:endParaRPr lang="el-GR"/>
        </a:p>
      </dgm:t>
    </dgm:pt>
    <dgm:pt modelId="{E7EF82B2-84C5-45CF-81DA-CD9FBC944838}">
      <dgm:prSet custT="1"/>
      <dgm:spPr>
        <a:solidFill>
          <a:schemeClr val="bg2"/>
        </a:solidFill>
      </dgm:spPr>
      <dgm:t>
        <a:bodyPr/>
        <a:lstStyle/>
        <a:p>
          <a:r>
            <a:rPr lang="el-GR" sz="2800" b="1" dirty="0" smtClean="0">
              <a:solidFill>
                <a:schemeClr val="bg2">
                  <a:lumMod val="25000"/>
                </a:schemeClr>
              </a:solidFill>
              <a:ea typeface="Segoe UI Symbol" panose="020B0502040204020203" pitchFamily="34" charset="0"/>
            </a:rPr>
            <a:t>Δράσεις διάγνωσης παρακολούθηση &amp; ανάλυση εξελίξεων και μεταβολών δεξιοτήτων επαγγελμάτων</a:t>
          </a:r>
        </a:p>
      </dgm:t>
    </dgm:pt>
    <dgm:pt modelId="{0C324E0A-B8DD-4301-B410-574DC2345604}" type="parTrans" cxnId="{924B4E41-5CA7-4BE3-AE32-D9B9B0DA90CB}">
      <dgm:prSet/>
      <dgm:spPr>
        <a:ln>
          <a:solidFill>
            <a:schemeClr val="bg1"/>
          </a:solidFill>
        </a:ln>
      </dgm:spPr>
      <dgm:t>
        <a:bodyPr/>
        <a:lstStyle/>
        <a:p>
          <a:endParaRPr lang="el-GR"/>
        </a:p>
      </dgm:t>
    </dgm:pt>
    <dgm:pt modelId="{41E2426F-6F37-4499-AAFE-6612FDCC03D7}" type="sibTrans" cxnId="{924B4E41-5CA7-4BE3-AE32-D9B9B0DA90CB}">
      <dgm:prSet/>
      <dgm:spPr/>
      <dgm:t>
        <a:bodyPr/>
        <a:lstStyle/>
        <a:p>
          <a:endParaRPr lang="el-GR"/>
        </a:p>
      </dgm:t>
    </dgm:pt>
    <dgm:pt modelId="{20DF2DD6-A418-48DD-9EAF-7BD695D7B536}">
      <dgm:prSet custRadScaleRad="99462" custRadScaleInc="-5555"/>
      <dgm:spPr/>
      <dgm:t>
        <a:bodyPr/>
        <a:lstStyle/>
        <a:p>
          <a:endParaRPr lang="el-GR"/>
        </a:p>
      </dgm:t>
    </dgm:pt>
    <dgm:pt modelId="{1D088EA0-4EBD-4A73-96C4-D65F7243BBD4}" type="parTrans" cxnId="{41E57D7F-544F-48C5-A4C1-29FF3CAEE1CE}">
      <dgm:prSet/>
      <dgm:spPr>
        <a:ln>
          <a:solidFill>
            <a:schemeClr val="bg1"/>
          </a:solidFill>
        </a:ln>
      </dgm:spPr>
      <dgm:t>
        <a:bodyPr/>
        <a:lstStyle/>
        <a:p>
          <a:endParaRPr lang="el-GR"/>
        </a:p>
      </dgm:t>
    </dgm:pt>
    <dgm:pt modelId="{B498C57B-6003-4603-9C9D-B83F3428FB60}" type="sibTrans" cxnId="{41E57D7F-544F-48C5-A4C1-29FF3CAEE1CE}">
      <dgm:prSet/>
      <dgm:spPr/>
      <dgm:t>
        <a:bodyPr/>
        <a:lstStyle/>
        <a:p>
          <a:endParaRPr lang="el-GR"/>
        </a:p>
      </dgm:t>
    </dgm:pt>
    <dgm:pt modelId="{A3F70611-E995-4F1E-BF78-D04DBDC5EC54}">
      <dgm:prSet/>
      <dgm:spPr/>
      <dgm:t>
        <a:bodyPr/>
        <a:lstStyle/>
        <a:p>
          <a:endParaRPr lang="el-GR"/>
        </a:p>
      </dgm:t>
    </dgm:pt>
    <dgm:pt modelId="{78EAEA30-EB28-4240-8C5C-B20C25C8E268}" type="parTrans" cxnId="{5A9504AE-4FF2-4C57-AF44-28CC16659FB1}">
      <dgm:prSet/>
      <dgm:spPr/>
      <dgm:t>
        <a:bodyPr/>
        <a:lstStyle/>
        <a:p>
          <a:endParaRPr lang="el-GR"/>
        </a:p>
      </dgm:t>
    </dgm:pt>
    <dgm:pt modelId="{979736F0-CCA6-46F1-82A6-034EF9A6619F}" type="sibTrans" cxnId="{5A9504AE-4FF2-4C57-AF44-28CC16659FB1}">
      <dgm:prSet/>
      <dgm:spPr/>
      <dgm:t>
        <a:bodyPr/>
        <a:lstStyle/>
        <a:p>
          <a:endParaRPr lang="el-GR"/>
        </a:p>
      </dgm:t>
    </dgm:pt>
    <dgm:pt modelId="{8356D2EA-E48E-43DE-8EDB-61B67453DE91}" type="pres">
      <dgm:prSet presAssocID="{79FBE016-42D4-4ED4-B3FF-EF4393E6B7AB}" presName="cycle" presStyleCnt="0">
        <dgm:presLayoutVars>
          <dgm:chMax val="1"/>
          <dgm:dir/>
          <dgm:animLvl val="ctr"/>
          <dgm:resizeHandles val="exact"/>
        </dgm:presLayoutVars>
      </dgm:prSet>
      <dgm:spPr/>
      <dgm:t>
        <a:bodyPr/>
        <a:lstStyle/>
        <a:p>
          <a:endParaRPr lang="el-GR"/>
        </a:p>
      </dgm:t>
    </dgm:pt>
    <dgm:pt modelId="{5CBAFA01-3061-49BF-9D6A-CEF0262C8B8B}" type="pres">
      <dgm:prSet presAssocID="{E7EF82B2-84C5-45CF-81DA-CD9FBC944838}" presName="centerShape" presStyleLbl="node0" presStyleIdx="0" presStyleCnt="1" custScaleX="125503" custScaleY="15033" custLinFactNeighborX="242" custLinFactNeighborY="-8221"/>
      <dgm:spPr>
        <a:prstGeom prst="roundRect">
          <a:avLst/>
        </a:prstGeom>
      </dgm:spPr>
      <dgm:t>
        <a:bodyPr/>
        <a:lstStyle/>
        <a:p>
          <a:endParaRPr lang="el-GR"/>
        </a:p>
      </dgm:t>
    </dgm:pt>
  </dgm:ptLst>
  <dgm:cxnLst>
    <dgm:cxn modelId="{38DF89A7-A3C3-426B-AB74-AD13FF905FE7}" srcId="{79FBE016-42D4-4ED4-B3FF-EF4393E6B7AB}" destId="{174799DF-D8A9-4503-B6D4-03F06821BEE6}" srcOrd="3" destOrd="0" parTransId="{91D90E2D-CA3C-4B21-807D-27F757EE28FA}" sibTransId="{E3C7135E-80AF-4F2B-8512-A6E1EB9AF308}"/>
    <dgm:cxn modelId="{41E57D7F-544F-48C5-A4C1-29FF3CAEE1CE}" srcId="{79FBE016-42D4-4ED4-B3FF-EF4393E6B7AB}" destId="{20DF2DD6-A418-48DD-9EAF-7BD695D7B536}" srcOrd="7" destOrd="0" parTransId="{1D088EA0-4EBD-4A73-96C4-D65F7243BBD4}" sibTransId="{B498C57B-6003-4603-9C9D-B83F3428FB60}"/>
    <dgm:cxn modelId="{5C436FE9-4054-4BFA-93B3-D8AE986C73B2}" srcId="{79FBE016-42D4-4ED4-B3FF-EF4393E6B7AB}" destId="{1DB9F9A2-5FDC-4D75-9679-3CCF347B314F}" srcOrd="4" destOrd="0" parTransId="{26C48557-F9A2-47A6-BEBE-1E79A695C778}" sibTransId="{2F3E47C2-6BAD-4537-99E9-2EF036BD4168}"/>
    <dgm:cxn modelId="{EE7690CD-A76C-42A7-843C-FED7B9E4CB6F}" srcId="{79FBE016-42D4-4ED4-B3FF-EF4393E6B7AB}" destId="{C3D7411A-21E0-41D3-819A-719C04E3EEF8}" srcOrd="6" destOrd="0" parTransId="{D896759B-C31D-48A6-A991-19C236EC507A}" sibTransId="{6B312196-ACF9-4C3D-AB0A-557644DD198B}"/>
    <dgm:cxn modelId="{924B4E41-5CA7-4BE3-AE32-D9B9B0DA90CB}" srcId="{79FBE016-42D4-4ED4-B3FF-EF4393E6B7AB}" destId="{E7EF82B2-84C5-45CF-81DA-CD9FBC944838}" srcOrd="0" destOrd="0" parTransId="{0C324E0A-B8DD-4301-B410-574DC2345604}" sibTransId="{41E2426F-6F37-4499-AAFE-6612FDCC03D7}"/>
    <dgm:cxn modelId="{1F7F2794-C7F2-4689-9B72-2383CCD72CF5}" type="presOf" srcId="{79FBE016-42D4-4ED4-B3FF-EF4393E6B7AB}" destId="{8356D2EA-E48E-43DE-8EDB-61B67453DE91}" srcOrd="0" destOrd="0" presId="urn:microsoft.com/office/officeart/2005/8/layout/radial1"/>
    <dgm:cxn modelId="{75C2414B-D337-48E2-A74A-6977063141CC}" type="presOf" srcId="{E7EF82B2-84C5-45CF-81DA-CD9FBC944838}" destId="{5CBAFA01-3061-49BF-9D6A-CEF0262C8B8B}" srcOrd="0" destOrd="0" presId="urn:microsoft.com/office/officeart/2005/8/layout/radial1"/>
    <dgm:cxn modelId="{336F5629-CBDB-417D-90BB-47B688AB0F6F}" srcId="{79FBE016-42D4-4ED4-B3FF-EF4393E6B7AB}" destId="{B6503723-69D5-4463-A114-364B40B6A7A1}" srcOrd="5" destOrd="0" parTransId="{4075424E-700E-4136-AC14-A1E25968EF97}" sibTransId="{FCED914F-BC99-435B-888F-9060C9A4D67F}"/>
    <dgm:cxn modelId="{4EA75481-216B-4D69-99B3-D6AE7738EFEA}" srcId="{79FBE016-42D4-4ED4-B3FF-EF4393E6B7AB}" destId="{900D06CD-86D3-4C4F-B96C-614C4F3A3427}" srcOrd="1" destOrd="0" parTransId="{2C67EC8D-89E7-45FF-BD24-0219EB3FC64B}" sibTransId="{1611F5A4-8F54-4F8C-9869-BE5FFA3B0783}"/>
    <dgm:cxn modelId="{5A9504AE-4FF2-4C57-AF44-28CC16659FB1}" srcId="{79FBE016-42D4-4ED4-B3FF-EF4393E6B7AB}" destId="{A3F70611-E995-4F1E-BF78-D04DBDC5EC54}" srcOrd="8" destOrd="0" parTransId="{78EAEA30-EB28-4240-8C5C-B20C25C8E268}" sibTransId="{979736F0-CCA6-46F1-82A6-034EF9A6619F}"/>
    <dgm:cxn modelId="{1E165BCA-E4D9-4BAF-B70A-FDAB56C03F1F}" srcId="{79FBE016-42D4-4ED4-B3FF-EF4393E6B7AB}" destId="{FA8E7928-F1AE-4E41-8DC8-44E397DC4474}" srcOrd="2" destOrd="0" parTransId="{F3A7FB6F-8CD5-40EF-A8F1-0D9A984D5038}" sibTransId="{4BA9DD2B-A4F7-4CA3-AEBE-FF35F6790876}"/>
    <dgm:cxn modelId="{6144C168-933C-44ED-A088-CDD21D565C8C}" type="presParOf" srcId="{8356D2EA-E48E-43DE-8EDB-61B67453DE91}" destId="{5CBAFA01-3061-49BF-9D6A-CEF0262C8B8B}" srcOrd="0" destOrd="0" presId="urn:microsoft.com/office/officeart/2005/8/layout/radial1"/>
  </dgm:cxnLst>
  <dgm:bg>
    <a:solidFill>
      <a:schemeClr val="bg2">
        <a:lumMod val="50000"/>
      </a:schemeClr>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9FBE016-42D4-4ED4-B3FF-EF4393E6B7AB}"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el-GR"/>
        </a:p>
      </dgm:t>
    </dgm:pt>
    <dgm:pt modelId="{900D06CD-86D3-4C4F-B96C-614C4F3A3427}">
      <dgm:prSet phldrT="[Κείμενο]"/>
      <dgm:spPr>
        <a:solidFill>
          <a:schemeClr val="bg2">
            <a:lumMod val="75000"/>
          </a:schemeClr>
        </a:solidFill>
      </dgm:spPr>
      <dgm:t>
        <a:bodyPr/>
        <a:lstStyle/>
        <a:p>
          <a:endParaRPr lang="el-GR"/>
        </a:p>
      </dgm:t>
    </dgm:pt>
    <dgm:pt modelId="{2C67EC8D-89E7-45FF-BD24-0219EB3FC64B}" type="parTrans" cxnId="{4EA75481-216B-4D69-99B3-D6AE7738EFEA}">
      <dgm:prSet/>
      <dgm:spPr/>
      <dgm:t>
        <a:bodyPr/>
        <a:lstStyle/>
        <a:p>
          <a:endParaRPr lang="el-GR"/>
        </a:p>
      </dgm:t>
    </dgm:pt>
    <dgm:pt modelId="{1611F5A4-8F54-4F8C-9869-BE5FFA3B0783}" type="sibTrans" cxnId="{4EA75481-216B-4D69-99B3-D6AE7738EFEA}">
      <dgm:prSet/>
      <dgm:spPr/>
      <dgm:t>
        <a:bodyPr/>
        <a:lstStyle/>
        <a:p>
          <a:endParaRPr lang="el-GR"/>
        </a:p>
      </dgm:t>
    </dgm:pt>
    <dgm:pt modelId="{FA8E7928-F1AE-4E41-8DC8-44E397DC4474}">
      <dgm:prSet/>
      <dgm:spPr>
        <a:solidFill>
          <a:schemeClr val="accent1"/>
        </a:solidFill>
      </dgm:spPr>
      <dgm:t>
        <a:bodyPr/>
        <a:lstStyle/>
        <a:p>
          <a:endParaRPr lang="el-GR"/>
        </a:p>
      </dgm:t>
    </dgm:pt>
    <dgm:pt modelId="{F3A7FB6F-8CD5-40EF-A8F1-0D9A984D5038}" type="parTrans" cxnId="{1E165BCA-E4D9-4BAF-B70A-FDAB56C03F1F}">
      <dgm:prSet/>
      <dgm:spPr/>
      <dgm:t>
        <a:bodyPr/>
        <a:lstStyle/>
        <a:p>
          <a:endParaRPr lang="el-GR"/>
        </a:p>
      </dgm:t>
    </dgm:pt>
    <dgm:pt modelId="{4BA9DD2B-A4F7-4CA3-AEBE-FF35F6790876}" type="sibTrans" cxnId="{1E165BCA-E4D9-4BAF-B70A-FDAB56C03F1F}">
      <dgm:prSet/>
      <dgm:spPr/>
      <dgm:t>
        <a:bodyPr/>
        <a:lstStyle/>
        <a:p>
          <a:endParaRPr lang="el-GR"/>
        </a:p>
      </dgm:t>
    </dgm:pt>
    <dgm:pt modelId="{174799DF-D8A9-4503-B6D4-03F06821BEE6}">
      <dgm:prSet/>
      <dgm:spPr/>
      <dgm:t>
        <a:bodyPr/>
        <a:lstStyle/>
        <a:p>
          <a:endParaRPr lang="el-GR"/>
        </a:p>
      </dgm:t>
    </dgm:pt>
    <dgm:pt modelId="{91D90E2D-CA3C-4B21-807D-27F757EE28FA}" type="parTrans" cxnId="{38DF89A7-A3C3-426B-AB74-AD13FF905FE7}">
      <dgm:prSet/>
      <dgm:spPr/>
      <dgm:t>
        <a:bodyPr/>
        <a:lstStyle/>
        <a:p>
          <a:endParaRPr lang="el-GR"/>
        </a:p>
      </dgm:t>
    </dgm:pt>
    <dgm:pt modelId="{E3C7135E-80AF-4F2B-8512-A6E1EB9AF308}" type="sibTrans" cxnId="{38DF89A7-A3C3-426B-AB74-AD13FF905FE7}">
      <dgm:prSet/>
      <dgm:spPr/>
      <dgm:t>
        <a:bodyPr/>
        <a:lstStyle/>
        <a:p>
          <a:endParaRPr lang="el-GR"/>
        </a:p>
      </dgm:t>
    </dgm:pt>
    <dgm:pt modelId="{1DB9F9A2-5FDC-4D75-9679-3CCF347B314F}">
      <dgm:prSet/>
      <dgm:spPr/>
      <dgm:t>
        <a:bodyPr/>
        <a:lstStyle/>
        <a:p>
          <a:endParaRPr lang="el-GR"/>
        </a:p>
      </dgm:t>
    </dgm:pt>
    <dgm:pt modelId="{26C48557-F9A2-47A6-BEBE-1E79A695C778}" type="parTrans" cxnId="{5C436FE9-4054-4BFA-93B3-D8AE986C73B2}">
      <dgm:prSet/>
      <dgm:spPr/>
      <dgm:t>
        <a:bodyPr/>
        <a:lstStyle/>
        <a:p>
          <a:endParaRPr lang="el-GR"/>
        </a:p>
      </dgm:t>
    </dgm:pt>
    <dgm:pt modelId="{2F3E47C2-6BAD-4537-99E9-2EF036BD4168}" type="sibTrans" cxnId="{5C436FE9-4054-4BFA-93B3-D8AE986C73B2}">
      <dgm:prSet/>
      <dgm:spPr/>
      <dgm:t>
        <a:bodyPr/>
        <a:lstStyle/>
        <a:p>
          <a:endParaRPr lang="el-GR"/>
        </a:p>
      </dgm:t>
    </dgm:pt>
    <dgm:pt modelId="{B6503723-69D5-4463-A114-364B40B6A7A1}">
      <dgm:prSet/>
      <dgm:spPr/>
      <dgm:t>
        <a:bodyPr/>
        <a:lstStyle/>
        <a:p>
          <a:endParaRPr lang="el-GR"/>
        </a:p>
      </dgm:t>
    </dgm:pt>
    <dgm:pt modelId="{4075424E-700E-4136-AC14-A1E25968EF97}" type="parTrans" cxnId="{336F5629-CBDB-417D-90BB-47B688AB0F6F}">
      <dgm:prSet/>
      <dgm:spPr/>
      <dgm:t>
        <a:bodyPr/>
        <a:lstStyle/>
        <a:p>
          <a:endParaRPr lang="el-GR"/>
        </a:p>
      </dgm:t>
    </dgm:pt>
    <dgm:pt modelId="{FCED914F-BC99-435B-888F-9060C9A4D67F}" type="sibTrans" cxnId="{336F5629-CBDB-417D-90BB-47B688AB0F6F}">
      <dgm:prSet/>
      <dgm:spPr/>
      <dgm:t>
        <a:bodyPr/>
        <a:lstStyle/>
        <a:p>
          <a:endParaRPr lang="el-GR"/>
        </a:p>
      </dgm:t>
    </dgm:pt>
    <dgm:pt modelId="{C3D7411A-21E0-41D3-819A-719C04E3EEF8}">
      <dgm:prSet/>
      <dgm:spPr/>
      <dgm:t>
        <a:bodyPr/>
        <a:lstStyle/>
        <a:p>
          <a:endParaRPr lang="el-GR"/>
        </a:p>
      </dgm:t>
    </dgm:pt>
    <dgm:pt modelId="{D896759B-C31D-48A6-A991-19C236EC507A}" type="parTrans" cxnId="{EE7690CD-A76C-42A7-843C-FED7B9E4CB6F}">
      <dgm:prSet/>
      <dgm:spPr/>
      <dgm:t>
        <a:bodyPr/>
        <a:lstStyle/>
        <a:p>
          <a:endParaRPr lang="el-GR"/>
        </a:p>
      </dgm:t>
    </dgm:pt>
    <dgm:pt modelId="{6B312196-ACF9-4C3D-AB0A-557644DD198B}" type="sibTrans" cxnId="{EE7690CD-A76C-42A7-843C-FED7B9E4CB6F}">
      <dgm:prSet/>
      <dgm:spPr/>
      <dgm:t>
        <a:bodyPr/>
        <a:lstStyle/>
        <a:p>
          <a:endParaRPr lang="el-GR"/>
        </a:p>
      </dgm:t>
    </dgm:pt>
    <dgm:pt modelId="{E7EF82B2-84C5-45CF-81DA-CD9FBC944838}">
      <dgm:prSet custT="1"/>
      <dgm:spPr>
        <a:solidFill>
          <a:schemeClr val="bg2"/>
        </a:solidFill>
      </dgm:spPr>
      <dgm:t>
        <a:bodyPr anchor="t"/>
        <a:lstStyle/>
        <a:p>
          <a:r>
            <a:rPr lang="el-GR" sz="2800" b="1" dirty="0" smtClean="0">
              <a:solidFill>
                <a:schemeClr val="bg2">
                  <a:lumMod val="25000"/>
                </a:schemeClr>
              </a:solidFill>
              <a:ea typeface="Segoe UI Symbol" panose="020B0502040204020203" pitchFamily="34" charset="0"/>
            </a:rPr>
            <a:t>Παρεμβάσεις των Κοινωνικών Εταίρων για τη διερεύνηση δεξιοτήτων στο πλαίσιο του Μηχανισμού Διάγνωσης Αναγκών της αγοράς εργασίας</a:t>
          </a:r>
          <a:r>
            <a:rPr lang="en-US" sz="2800" b="1" dirty="0" smtClean="0">
              <a:solidFill>
                <a:schemeClr val="bg2">
                  <a:lumMod val="25000"/>
                </a:schemeClr>
              </a:solidFill>
              <a:ea typeface="Segoe UI Symbol" panose="020B0502040204020203" pitchFamily="34" charset="0"/>
            </a:rPr>
            <a:t> </a:t>
          </a:r>
          <a:endParaRPr lang="el-GR" sz="2800" b="1" dirty="0" smtClean="0">
            <a:solidFill>
              <a:schemeClr val="bg2">
                <a:lumMod val="25000"/>
              </a:schemeClr>
            </a:solidFill>
            <a:ea typeface="Segoe UI Symbol" panose="020B0502040204020203" pitchFamily="34" charset="0"/>
          </a:endParaRPr>
        </a:p>
        <a:p>
          <a:r>
            <a:rPr lang="en-US" sz="2400" b="0" dirty="0" smtClean="0">
              <a:solidFill>
                <a:schemeClr val="bg2">
                  <a:lumMod val="25000"/>
                </a:schemeClr>
              </a:solidFill>
              <a:ea typeface="Segoe UI Symbol" panose="020B0502040204020203" pitchFamily="34" charset="0"/>
            </a:rPr>
            <a:t>(MIS 5031891)</a:t>
          </a:r>
          <a:endParaRPr lang="el-GR" sz="2400" b="0" dirty="0" smtClean="0">
            <a:solidFill>
              <a:schemeClr val="bg2">
                <a:lumMod val="25000"/>
              </a:schemeClr>
            </a:solidFill>
            <a:ea typeface="Segoe UI Symbol" panose="020B0502040204020203" pitchFamily="34" charset="0"/>
          </a:endParaRPr>
        </a:p>
        <a:p>
          <a:endParaRPr lang="el-GR" sz="2800" b="1" dirty="0">
            <a:solidFill>
              <a:schemeClr val="bg2">
                <a:lumMod val="25000"/>
              </a:schemeClr>
            </a:solidFill>
            <a:ea typeface="Segoe UI Symbol" panose="020B0502040204020203" pitchFamily="34" charset="0"/>
          </a:endParaRPr>
        </a:p>
      </dgm:t>
    </dgm:pt>
    <dgm:pt modelId="{0C324E0A-B8DD-4301-B410-574DC2345604}" type="parTrans" cxnId="{924B4E41-5CA7-4BE3-AE32-D9B9B0DA90CB}">
      <dgm:prSet/>
      <dgm:spPr>
        <a:ln>
          <a:solidFill>
            <a:schemeClr val="bg1"/>
          </a:solidFill>
        </a:ln>
      </dgm:spPr>
      <dgm:t>
        <a:bodyPr/>
        <a:lstStyle/>
        <a:p>
          <a:endParaRPr lang="el-GR"/>
        </a:p>
      </dgm:t>
    </dgm:pt>
    <dgm:pt modelId="{41E2426F-6F37-4499-AAFE-6612FDCC03D7}" type="sibTrans" cxnId="{924B4E41-5CA7-4BE3-AE32-D9B9B0DA90CB}">
      <dgm:prSet/>
      <dgm:spPr/>
      <dgm:t>
        <a:bodyPr/>
        <a:lstStyle/>
        <a:p>
          <a:endParaRPr lang="el-GR"/>
        </a:p>
      </dgm:t>
    </dgm:pt>
    <dgm:pt modelId="{20DF2DD6-A418-48DD-9EAF-7BD695D7B536}">
      <dgm:prSet custRadScaleRad="99462" custRadScaleInc="-5555"/>
      <dgm:spPr/>
      <dgm:t>
        <a:bodyPr/>
        <a:lstStyle/>
        <a:p>
          <a:endParaRPr lang="el-GR"/>
        </a:p>
      </dgm:t>
    </dgm:pt>
    <dgm:pt modelId="{1D088EA0-4EBD-4A73-96C4-D65F7243BBD4}" type="parTrans" cxnId="{41E57D7F-544F-48C5-A4C1-29FF3CAEE1CE}">
      <dgm:prSet/>
      <dgm:spPr>
        <a:ln>
          <a:solidFill>
            <a:schemeClr val="bg1"/>
          </a:solidFill>
        </a:ln>
      </dgm:spPr>
      <dgm:t>
        <a:bodyPr/>
        <a:lstStyle/>
        <a:p>
          <a:endParaRPr lang="el-GR"/>
        </a:p>
      </dgm:t>
    </dgm:pt>
    <dgm:pt modelId="{B498C57B-6003-4603-9C9D-B83F3428FB60}" type="sibTrans" cxnId="{41E57D7F-544F-48C5-A4C1-29FF3CAEE1CE}">
      <dgm:prSet/>
      <dgm:spPr/>
      <dgm:t>
        <a:bodyPr/>
        <a:lstStyle/>
        <a:p>
          <a:endParaRPr lang="el-GR"/>
        </a:p>
      </dgm:t>
    </dgm:pt>
    <dgm:pt modelId="{A3F70611-E995-4F1E-BF78-D04DBDC5EC54}">
      <dgm:prSet/>
      <dgm:spPr/>
      <dgm:t>
        <a:bodyPr/>
        <a:lstStyle/>
        <a:p>
          <a:endParaRPr lang="el-GR"/>
        </a:p>
      </dgm:t>
    </dgm:pt>
    <dgm:pt modelId="{78EAEA30-EB28-4240-8C5C-B20C25C8E268}" type="parTrans" cxnId="{5A9504AE-4FF2-4C57-AF44-28CC16659FB1}">
      <dgm:prSet/>
      <dgm:spPr/>
      <dgm:t>
        <a:bodyPr/>
        <a:lstStyle/>
        <a:p>
          <a:endParaRPr lang="el-GR"/>
        </a:p>
      </dgm:t>
    </dgm:pt>
    <dgm:pt modelId="{979736F0-CCA6-46F1-82A6-034EF9A6619F}" type="sibTrans" cxnId="{5A9504AE-4FF2-4C57-AF44-28CC16659FB1}">
      <dgm:prSet/>
      <dgm:spPr/>
      <dgm:t>
        <a:bodyPr/>
        <a:lstStyle/>
        <a:p>
          <a:endParaRPr lang="el-GR"/>
        </a:p>
      </dgm:t>
    </dgm:pt>
    <dgm:pt modelId="{8356D2EA-E48E-43DE-8EDB-61B67453DE91}" type="pres">
      <dgm:prSet presAssocID="{79FBE016-42D4-4ED4-B3FF-EF4393E6B7AB}" presName="cycle" presStyleCnt="0">
        <dgm:presLayoutVars>
          <dgm:chMax val="1"/>
          <dgm:dir/>
          <dgm:animLvl val="ctr"/>
          <dgm:resizeHandles val="exact"/>
        </dgm:presLayoutVars>
      </dgm:prSet>
      <dgm:spPr/>
      <dgm:t>
        <a:bodyPr/>
        <a:lstStyle/>
        <a:p>
          <a:endParaRPr lang="el-GR"/>
        </a:p>
      </dgm:t>
    </dgm:pt>
    <dgm:pt modelId="{5CBAFA01-3061-49BF-9D6A-CEF0262C8B8B}" type="pres">
      <dgm:prSet presAssocID="{E7EF82B2-84C5-45CF-81DA-CD9FBC944838}" presName="centerShape" presStyleLbl="node0" presStyleIdx="0" presStyleCnt="1" custScaleX="127628" custScaleY="27466" custLinFactNeighborX="242" custLinFactNeighborY="-7115"/>
      <dgm:spPr>
        <a:prstGeom prst="roundRect">
          <a:avLst/>
        </a:prstGeom>
      </dgm:spPr>
      <dgm:t>
        <a:bodyPr/>
        <a:lstStyle/>
        <a:p>
          <a:endParaRPr lang="el-GR"/>
        </a:p>
      </dgm:t>
    </dgm:pt>
  </dgm:ptLst>
  <dgm:cxnLst>
    <dgm:cxn modelId="{38DF89A7-A3C3-426B-AB74-AD13FF905FE7}" srcId="{79FBE016-42D4-4ED4-B3FF-EF4393E6B7AB}" destId="{174799DF-D8A9-4503-B6D4-03F06821BEE6}" srcOrd="3" destOrd="0" parTransId="{91D90E2D-CA3C-4B21-807D-27F757EE28FA}" sibTransId="{E3C7135E-80AF-4F2B-8512-A6E1EB9AF308}"/>
    <dgm:cxn modelId="{41E57D7F-544F-48C5-A4C1-29FF3CAEE1CE}" srcId="{79FBE016-42D4-4ED4-B3FF-EF4393E6B7AB}" destId="{20DF2DD6-A418-48DD-9EAF-7BD695D7B536}" srcOrd="7" destOrd="0" parTransId="{1D088EA0-4EBD-4A73-96C4-D65F7243BBD4}" sibTransId="{B498C57B-6003-4603-9C9D-B83F3428FB60}"/>
    <dgm:cxn modelId="{5C436FE9-4054-4BFA-93B3-D8AE986C73B2}" srcId="{79FBE016-42D4-4ED4-B3FF-EF4393E6B7AB}" destId="{1DB9F9A2-5FDC-4D75-9679-3CCF347B314F}" srcOrd="4" destOrd="0" parTransId="{26C48557-F9A2-47A6-BEBE-1E79A695C778}" sibTransId="{2F3E47C2-6BAD-4537-99E9-2EF036BD4168}"/>
    <dgm:cxn modelId="{1BBC7999-1C2D-443F-B874-F61B919622F1}" type="presOf" srcId="{E7EF82B2-84C5-45CF-81DA-CD9FBC944838}" destId="{5CBAFA01-3061-49BF-9D6A-CEF0262C8B8B}" srcOrd="0" destOrd="0" presId="urn:microsoft.com/office/officeart/2005/8/layout/radial1"/>
    <dgm:cxn modelId="{EE7690CD-A76C-42A7-843C-FED7B9E4CB6F}" srcId="{79FBE016-42D4-4ED4-B3FF-EF4393E6B7AB}" destId="{C3D7411A-21E0-41D3-819A-719C04E3EEF8}" srcOrd="6" destOrd="0" parTransId="{D896759B-C31D-48A6-A991-19C236EC507A}" sibTransId="{6B312196-ACF9-4C3D-AB0A-557644DD198B}"/>
    <dgm:cxn modelId="{924B4E41-5CA7-4BE3-AE32-D9B9B0DA90CB}" srcId="{79FBE016-42D4-4ED4-B3FF-EF4393E6B7AB}" destId="{E7EF82B2-84C5-45CF-81DA-CD9FBC944838}" srcOrd="0" destOrd="0" parTransId="{0C324E0A-B8DD-4301-B410-574DC2345604}" sibTransId="{41E2426F-6F37-4499-AAFE-6612FDCC03D7}"/>
    <dgm:cxn modelId="{336F5629-CBDB-417D-90BB-47B688AB0F6F}" srcId="{79FBE016-42D4-4ED4-B3FF-EF4393E6B7AB}" destId="{B6503723-69D5-4463-A114-364B40B6A7A1}" srcOrd="5" destOrd="0" parTransId="{4075424E-700E-4136-AC14-A1E25968EF97}" sibTransId="{FCED914F-BC99-435B-888F-9060C9A4D67F}"/>
    <dgm:cxn modelId="{A123D970-C504-463B-983A-03EC47849D24}" type="presOf" srcId="{79FBE016-42D4-4ED4-B3FF-EF4393E6B7AB}" destId="{8356D2EA-E48E-43DE-8EDB-61B67453DE91}" srcOrd="0" destOrd="0" presId="urn:microsoft.com/office/officeart/2005/8/layout/radial1"/>
    <dgm:cxn modelId="{4EA75481-216B-4D69-99B3-D6AE7738EFEA}" srcId="{79FBE016-42D4-4ED4-B3FF-EF4393E6B7AB}" destId="{900D06CD-86D3-4C4F-B96C-614C4F3A3427}" srcOrd="1" destOrd="0" parTransId="{2C67EC8D-89E7-45FF-BD24-0219EB3FC64B}" sibTransId="{1611F5A4-8F54-4F8C-9869-BE5FFA3B0783}"/>
    <dgm:cxn modelId="{5A9504AE-4FF2-4C57-AF44-28CC16659FB1}" srcId="{79FBE016-42D4-4ED4-B3FF-EF4393E6B7AB}" destId="{A3F70611-E995-4F1E-BF78-D04DBDC5EC54}" srcOrd="8" destOrd="0" parTransId="{78EAEA30-EB28-4240-8C5C-B20C25C8E268}" sibTransId="{979736F0-CCA6-46F1-82A6-034EF9A6619F}"/>
    <dgm:cxn modelId="{1E165BCA-E4D9-4BAF-B70A-FDAB56C03F1F}" srcId="{79FBE016-42D4-4ED4-B3FF-EF4393E6B7AB}" destId="{FA8E7928-F1AE-4E41-8DC8-44E397DC4474}" srcOrd="2" destOrd="0" parTransId="{F3A7FB6F-8CD5-40EF-A8F1-0D9A984D5038}" sibTransId="{4BA9DD2B-A4F7-4CA3-AEBE-FF35F6790876}"/>
    <dgm:cxn modelId="{F21CA35F-18E8-4639-A839-4BD780230133}" type="presParOf" srcId="{8356D2EA-E48E-43DE-8EDB-61B67453DE91}" destId="{5CBAFA01-3061-49BF-9D6A-CEF0262C8B8B}" srcOrd="0" destOrd="0" presId="urn:microsoft.com/office/officeart/2005/8/layout/radial1"/>
  </dgm:cxnLst>
  <dgm:bg>
    <a:solidFill>
      <a:schemeClr val="bg2">
        <a:lumMod val="50000"/>
      </a:schemeClr>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9FBE016-42D4-4ED4-B3FF-EF4393E6B7AB}"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el-GR"/>
        </a:p>
      </dgm:t>
    </dgm:pt>
    <dgm:pt modelId="{900D06CD-86D3-4C4F-B96C-614C4F3A3427}">
      <dgm:prSet phldrT="[Κείμενο]"/>
      <dgm:spPr>
        <a:solidFill>
          <a:schemeClr val="bg2">
            <a:lumMod val="75000"/>
          </a:schemeClr>
        </a:solidFill>
      </dgm:spPr>
      <dgm:t>
        <a:bodyPr/>
        <a:lstStyle/>
        <a:p>
          <a:endParaRPr lang="el-GR"/>
        </a:p>
      </dgm:t>
    </dgm:pt>
    <dgm:pt modelId="{2C67EC8D-89E7-45FF-BD24-0219EB3FC64B}" type="parTrans" cxnId="{4EA75481-216B-4D69-99B3-D6AE7738EFEA}">
      <dgm:prSet/>
      <dgm:spPr/>
      <dgm:t>
        <a:bodyPr/>
        <a:lstStyle/>
        <a:p>
          <a:endParaRPr lang="el-GR"/>
        </a:p>
      </dgm:t>
    </dgm:pt>
    <dgm:pt modelId="{1611F5A4-8F54-4F8C-9869-BE5FFA3B0783}" type="sibTrans" cxnId="{4EA75481-216B-4D69-99B3-D6AE7738EFEA}">
      <dgm:prSet/>
      <dgm:spPr/>
      <dgm:t>
        <a:bodyPr/>
        <a:lstStyle/>
        <a:p>
          <a:endParaRPr lang="el-GR"/>
        </a:p>
      </dgm:t>
    </dgm:pt>
    <dgm:pt modelId="{FA8E7928-F1AE-4E41-8DC8-44E397DC4474}">
      <dgm:prSet/>
      <dgm:spPr>
        <a:solidFill>
          <a:schemeClr val="accent1"/>
        </a:solidFill>
      </dgm:spPr>
      <dgm:t>
        <a:bodyPr/>
        <a:lstStyle/>
        <a:p>
          <a:endParaRPr lang="el-GR"/>
        </a:p>
      </dgm:t>
    </dgm:pt>
    <dgm:pt modelId="{F3A7FB6F-8CD5-40EF-A8F1-0D9A984D5038}" type="parTrans" cxnId="{1E165BCA-E4D9-4BAF-B70A-FDAB56C03F1F}">
      <dgm:prSet/>
      <dgm:spPr/>
      <dgm:t>
        <a:bodyPr/>
        <a:lstStyle/>
        <a:p>
          <a:endParaRPr lang="el-GR"/>
        </a:p>
      </dgm:t>
    </dgm:pt>
    <dgm:pt modelId="{4BA9DD2B-A4F7-4CA3-AEBE-FF35F6790876}" type="sibTrans" cxnId="{1E165BCA-E4D9-4BAF-B70A-FDAB56C03F1F}">
      <dgm:prSet/>
      <dgm:spPr/>
      <dgm:t>
        <a:bodyPr/>
        <a:lstStyle/>
        <a:p>
          <a:endParaRPr lang="el-GR"/>
        </a:p>
      </dgm:t>
    </dgm:pt>
    <dgm:pt modelId="{174799DF-D8A9-4503-B6D4-03F06821BEE6}">
      <dgm:prSet/>
      <dgm:spPr/>
      <dgm:t>
        <a:bodyPr/>
        <a:lstStyle/>
        <a:p>
          <a:endParaRPr lang="el-GR"/>
        </a:p>
      </dgm:t>
    </dgm:pt>
    <dgm:pt modelId="{91D90E2D-CA3C-4B21-807D-27F757EE28FA}" type="parTrans" cxnId="{38DF89A7-A3C3-426B-AB74-AD13FF905FE7}">
      <dgm:prSet/>
      <dgm:spPr/>
      <dgm:t>
        <a:bodyPr/>
        <a:lstStyle/>
        <a:p>
          <a:endParaRPr lang="el-GR"/>
        </a:p>
      </dgm:t>
    </dgm:pt>
    <dgm:pt modelId="{E3C7135E-80AF-4F2B-8512-A6E1EB9AF308}" type="sibTrans" cxnId="{38DF89A7-A3C3-426B-AB74-AD13FF905FE7}">
      <dgm:prSet/>
      <dgm:spPr/>
      <dgm:t>
        <a:bodyPr/>
        <a:lstStyle/>
        <a:p>
          <a:endParaRPr lang="el-GR"/>
        </a:p>
      </dgm:t>
    </dgm:pt>
    <dgm:pt modelId="{1DB9F9A2-5FDC-4D75-9679-3CCF347B314F}">
      <dgm:prSet/>
      <dgm:spPr/>
      <dgm:t>
        <a:bodyPr/>
        <a:lstStyle/>
        <a:p>
          <a:endParaRPr lang="el-GR"/>
        </a:p>
      </dgm:t>
    </dgm:pt>
    <dgm:pt modelId="{26C48557-F9A2-47A6-BEBE-1E79A695C778}" type="parTrans" cxnId="{5C436FE9-4054-4BFA-93B3-D8AE986C73B2}">
      <dgm:prSet/>
      <dgm:spPr/>
      <dgm:t>
        <a:bodyPr/>
        <a:lstStyle/>
        <a:p>
          <a:endParaRPr lang="el-GR"/>
        </a:p>
      </dgm:t>
    </dgm:pt>
    <dgm:pt modelId="{2F3E47C2-6BAD-4537-99E9-2EF036BD4168}" type="sibTrans" cxnId="{5C436FE9-4054-4BFA-93B3-D8AE986C73B2}">
      <dgm:prSet/>
      <dgm:spPr/>
      <dgm:t>
        <a:bodyPr/>
        <a:lstStyle/>
        <a:p>
          <a:endParaRPr lang="el-GR"/>
        </a:p>
      </dgm:t>
    </dgm:pt>
    <dgm:pt modelId="{B6503723-69D5-4463-A114-364B40B6A7A1}">
      <dgm:prSet/>
      <dgm:spPr/>
      <dgm:t>
        <a:bodyPr/>
        <a:lstStyle/>
        <a:p>
          <a:endParaRPr lang="el-GR"/>
        </a:p>
      </dgm:t>
    </dgm:pt>
    <dgm:pt modelId="{4075424E-700E-4136-AC14-A1E25968EF97}" type="parTrans" cxnId="{336F5629-CBDB-417D-90BB-47B688AB0F6F}">
      <dgm:prSet/>
      <dgm:spPr/>
      <dgm:t>
        <a:bodyPr/>
        <a:lstStyle/>
        <a:p>
          <a:endParaRPr lang="el-GR"/>
        </a:p>
      </dgm:t>
    </dgm:pt>
    <dgm:pt modelId="{FCED914F-BC99-435B-888F-9060C9A4D67F}" type="sibTrans" cxnId="{336F5629-CBDB-417D-90BB-47B688AB0F6F}">
      <dgm:prSet/>
      <dgm:spPr/>
      <dgm:t>
        <a:bodyPr/>
        <a:lstStyle/>
        <a:p>
          <a:endParaRPr lang="el-GR"/>
        </a:p>
      </dgm:t>
    </dgm:pt>
    <dgm:pt modelId="{C3D7411A-21E0-41D3-819A-719C04E3EEF8}">
      <dgm:prSet/>
      <dgm:spPr/>
      <dgm:t>
        <a:bodyPr/>
        <a:lstStyle/>
        <a:p>
          <a:endParaRPr lang="el-GR"/>
        </a:p>
      </dgm:t>
    </dgm:pt>
    <dgm:pt modelId="{D896759B-C31D-48A6-A991-19C236EC507A}" type="parTrans" cxnId="{EE7690CD-A76C-42A7-843C-FED7B9E4CB6F}">
      <dgm:prSet/>
      <dgm:spPr/>
      <dgm:t>
        <a:bodyPr/>
        <a:lstStyle/>
        <a:p>
          <a:endParaRPr lang="el-GR"/>
        </a:p>
      </dgm:t>
    </dgm:pt>
    <dgm:pt modelId="{6B312196-ACF9-4C3D-AB0A-557644DD198B}" type="sibTrans" cxnId="{EE7690CD-A76C-42A7-843C-FED7B9E4CB6F}">
      <dgm:prSet/>
      <dgm:spPr/>
      <dgm:t>
        <a:bodyPr/>
        <a:lstStyle/>
        <a:p>
          <a:endParaRPr lang="el-GR"/>
        </a:p>
      </dgm:t>
    </dgm:pt>
    <dgm:pt modelId="{E7EF82B2-84C5-45CF-81DA-CD9FBC944838}">
      <dgm:prSet custT="1"/>
      <dgm:spPr>
        <a:solidFill>
          <a:schemeClr val="bg2"/>
        </a:solidFill>
        <a:ln>
          <a:solidFill>
            <a:srgbClr val="FFC000"/>
          </a:solidFill>
        </a:ln>
      </dgm:spPr>
      <dgm:t>
        <a:bodyPr/>
        <a:lstStyle/>
        <a:p>
          <a:r>
            <a:rPr lang="el-GR" sz="2800" b="1" dirty="0" smtClean="0">
              <a:solidFill>
                <a:schemeClr val="bg2">
                  <a:lumMod val="25000"/>
                </a:schemeClr>
              </a:solidFill>
              <a:ea typeface="Segoe UI Symbol" panose="020B0502040204020203" pitchFamily="34" charset="0"/>
            </a:rPr>
            <a:t>Παρεμβάσεις των Κοινωνικών Εταίρων για τη διερεύνηση δεξιοτήτων στο πλαίσιο του Μηχανισμού Διάγνωσης Αναγκών της αγοράς εργασίας </a:t>
          </a:r>
        </a:p>
        <a:p>
          <a:r>
            <a:rPr lang="en-US" sz="2400" b="0" dirty="0" smtClean="0">
              <a:solidFill>
                <a:schemeClr val="bg2">
                  <a:lumMod val="25000"/>
                </a:schemeClr>
              </a:solidFill>
              <a:ea typeface="Segoe UI Symbol" panose="020B0502040204020203" pitchFamily="34" charset="0"/>
            </a:rPr>
            <a:t>(MIS 5031891)</a:t>
          </a:r>
          <a:endParaRPr lang="el-GR" sz="2400" b="0" dirty="0">
            <a:solidFill>
              <a:schemeClr val="bg2">
                <a:lumMod val="25000"/>
              </a:schemeClr>
            </a:solidFill>
            <a:ea typeface="Segoe UI Symbol" panose="020B0502040204020203" pitchFamily="34" charset="0"/>
          </a:endParaRPr>
        </a:p>
      </dgm:t>
    </dgm:pt>
    <dgm:pt modelId="{0C324E0A-B8DD-4301-B410-574DC2345604}" type="parTrans" cxnId="{924B4E41-5CA7-4BE3-AE32-D9B9B0DA90CB}">
      <dgm:prSet/>
      <dgm:spPr>
        <a:ln>
          <a:solidFill>
            <a:schemeClr val="bg1"/>
          </a:solidFill>
        </a:ln>
      </dgm:spPr>
      <dgm:t>
        <a:bodyPr/>
        <a:lstStyle/>
        <a:p>
          <a:endParaRPr lang="el-GR"/>
        </a:p>
      </dgm:t>
    </dgm:pt>
    <dgm:pt modelId="{41E2426F-6F37-4499-AAFE-6612FDCC03D7}" type="sibTrans" cxnId="{924B4E41-5CA7-4BE3-AE32-D9B9B0DA90CB}">
      <dgm:prSet/>
      <dgm:spPr/>
      <dgm:t>
        <a:bodyPr/>
        <a:lstStyle/>
        <a:p>
          <a:endParaRPr lang="el-GR"/>
        </a:p>
      </dgm:t>
    </dgm:pt>
    <dgm:pt modelId="{20DF2DD6-A418-48DD-9EAF-7BD695D7B536}">
      <dgm:prSet custRadScaleRad="99462" custRadScaleInc="-5555"/>
      <dgm:spPr/>
      <dgm:t>
        <a:bodyPr/>
        <a:lstStyle/>
        <a:p>
          <a:endParaRPr lang="el-GR"/>
        </a:p>
      </dgm:t>
    </dgm:pt>
    <dgm:pt modelId="{1D088EA0-4EBD-4A73-96C4-D65F7243BBD4}" type="parTrans" cxnId="{41E57D7F-544F-48C5-A4C1-29FF3CAEE1CE}">
      <dgm:prSet/>
      <dgm:spPr>
        <a:ln>
          <a:solidFill>
            <a:schemeClr val="bg1"/>
          </a:solidFill>
        </a:ln>
      </dgm:spPr>
      <dgm:t>
        <a:bodyPr/>
        <a:lstStyle/>
        <a:p>
          <a:endParaRPr lang="el-GR"/>
        </a:p>
      </dgm:t>
    </dgm:pt>
    <dgm:pt modelId="{B498C57B-6003-4603-9C9D-B83F3428FB60}" type="sibTrans" cxnId="{41E57D7F-544F-48C5-A4C1-29FF3CAEE1CE}">
      <dgm:prSet/>
      <dgm:spPr/>
      <dgm:t>
        <a:bodyPr/>
        <a:lstStyle/>
        <a:p>
          <a:endParaRPr lang="el-GR"/>
        </a:p>
      </dgm:t>
    </dgm:pt>
    <dgm:pt modelId="{A3F70611-E995-4F1E-BF78-D04DBDC5EC54}">
      <dgm:prSet/>
      <dgm:spPr/>
      <dgm:t>
        <a:bodyPr/>
        <a:lstStyle/>
        <a:p>
          <a:endParaRPr lang="el-GR"/>
        </a:p>
      </dgm:t>
    </dgm:pt>
    <dgm:pt modelId="{78EAEA30-EB28-4240-8C5C-B20C25C8E268}" type="parTrans" cxnId="{5A9504AE-4FF2-4C57-AF44-28CC16659FB1}">
      <dgm:prSet/>
      <dgm:spPr/>
      <dgm:t>
        <a:bodyPr/>
        <a:lstStyle/>
        <a:p>
          <a:endParaRPr lang="el-GR"/>
        </a:p>
      </dgm:t>
    </dgm:pt>
    <dgm:pt modelId="{979736F0-CCA6-46F1-82A6-034EF9A6619F}" type="sibTrans" cxnId="{5A9504AE-4FF2-4C57-AF44-28CC16659FB1}">
      <dgm:prSet/>
      <dgm:spPr/>
      <dgm:t>
        <a:bodyPr/>
        <a:lstStyle/>
        <a:p>
          <a:endParaRPr lang="el-GR"/>
        </a:p>
      </dgm:t>
    </dgm:pt>
    <dgm:pt modelId="{8356D2EA-E48E-43DE-8EDB-61B67453DE91}" type="pres">
      <dgm:prSet presAssocID="{79FBE016-42D4-4ED4-B3FF-EF4393E6B7AB}" presName="cycle" presStyleCnt="0">
        <dgm:presLayoutVars>
          <dgm:chMax val="1"/>
          <dgm:dir/>
          <dgm:animLvl val="ctr"/>
          <dgm:resizeHandles val="exact"/>
        </dgm:presLayoutVars>
      </dgm:prSet>
      <dgm:spPr/>
      <dgm:t>
        <a:bodyPr/>
        <a:lstStyle/>
        <a:p>
          <a:endParaRPr lang="el-GR"/>
        </a:p>
      </dgm:t>
    </dgm:pt>
    <dgm:pt modelId="{5CBAFA01-3061-49BF-9D6A-CEF0262C8B8B}" type="pres">
      <dgm:prSet presAssocID="{E7EF82B2-84C5-45CF-81DA-CD9FBC944838}" presName="centerShape" presStyleLbl="node0" presStyleIdx="0" presStyleCnt="1" custScaleX="127628" custScaleY="25341" custLinFactNeighborX="242" custLinFactNeighborY="-7571"/>
      <dgm:spPr>
        <a:prstGeom prst="roundRect">
          <a:avLst/>
        </a:prstGeom>
      </dgm:spPr>
      <dgm:t>
        <a:bodyPr/>
        <a:lstStyle/>
        <a:p>
          <a:endParaRPr lang="el-GR"/>
        </a:p>
      </dgm:t>
    </dgm:pt>
  </dgm:ptLst>
  <dgm:cxnLst>
    <dgm:cxn modelId="{5C436FE9-4054-4BFA-93B3-D8AE986C73B2}" srcId="{79FBE016-42D4-4ED4-B3FF-EF4393E6B7AB}" destId="{1DB9F9A2-5FDC-4D75-9679-3CCF347B314F}" srcOrd="4" destOrd="0" parTransId="{26C48557-F9A2-47A6-BEBE-1E79A695C778}" sibTransId="{2F3E47C2-6BAD-4537-99E9-2EF036BD4168}"/>
    <dgm:cxn modelId="{336F5629-CBDB-417D-90BB-47B688AB0F6F}" srcId="{79FBE016-42D4-4ED4-B3FF-EF4393E6B7AB}" destId="{B6503723-69D5-4463-A114-364B40B6A7A1}" srcOrd="5" destOrd="0" parTransId="{4075424E-700E-4136-AC14-A1E25968EF97}" sibTransId="{FCED914F-BC99-435B-888F-9060C9A4D67F}"/>
    <dgm:cxn modelId="{924B4E41-5CA7-4BE3-AE32-D9B9B0DA90CB}" srcId="{79FBE016-42D4-4ED4-B3FF-EF4393E6B7AB}" destId="{E7EF82B2-84C5-45CF-81DA-CD9FBC944838}" srcOrd="0" destOrd="0" parTransId="{0C324E0A-B8DD-4301-B410-574DC2345604}" sibTransId="{41E2426F-6F37-4499-AAFE-6612FDCC03D7}"/>
    <dgm:cxn modelId="{41E57D7F-544F-48C5-A4C1-29FF3CAEE1CE}" srcId="{79FBE016-42D4-4ED4-B3FF-EF4393E6B7AB}" destId="{20DF2DD6-A418-48DD-9EAF-7BD695D7B536}" srcOrd="7" destOrd="0" parTransId="{1D088EA0-4EBD-4A73-96C4-D65F7243BBD4}" sibTransId="{B498C57B-6003-4603-9C9D-B83F3428FB60}"/>
    <dgm:cxn modelId="{022EB400-3920-4C5F-BB7F-6D310C26301C}" type="presOf" srcId="{79FBE016-42D4-4ED4-B3FF-EF4393E6B7AB}" destId="{8356D2EA-E48E-43DE-8EDB-61B67453DE91}" srcOrd="0" destOrd="0" presId="urn:microsoft.com/office/officeart/2005/8/layout/radial1"/>
    <dgm:cxn modelId="{4EA75481-216B-4D69-99B3-D6AE7738EFEA}" srcId="{79FBE016-42D4-4ED4-B3FF-EF4393E6B7AB}" destId="{900D06CD-86D3-4C4F-B96C-614C4F3A3427}" srcOrd="1" destOrd="0" parTransId="{2C67EC8D-89E7-45FF-BD24-0219EB3FC64B}" sibTransId="{1611F5A4-8F54-4F8C-9869-BE5FFA3B0783}"/>
    <dgm:cxn modelId="{EE7690CD-A76C-42A7-843C-FED7B9E4CB6F}" srcId="{79FBE016-42D4-4ED4-B3FF-EF4393E6B7AB}" destId="{C3D7411A-21E0-41D3-819A-719C04E3EEF8}" srcOrd="6" destOrd="0" parTransId="{D896759B-C31D-48A6-A991-19C236EC507A}" sibTransId="{6B312196-ACF9-4C3D-AB0A-557644DD198B}"/>
    <dgm:cxn modelId="{1E165BCA-E4D9-4BAF-B70A-FDAB56C03F1F}" srcId="{79FBE016-42D4-4ED4-B3FF-EF4393E6B7AB}" destId="{FA8E7928-F1AE-4E41-8DC8-44E397DC4474}" srcOrd="2" destOrd="0" parTransId="{F3A7FB6F-8CD5-40EF-A8F1-0D9A984D5038}" sibTransId="{4BA9DD2B-A4F7-4CA3-AEBE-FF35F6790876}"/>
    <dgm:cxn modelId="{5A9504AE-4FF2-4C57-AF44-28CC16659FB1}" srcId="{79FBE016-42D4-4ED4-B3FF-EF4393E6B7AB}" destId="{A3F70611-E995-4F1E-BF78-D04DBDC5EC54}" srcOrd="8" destOrd="0" parTransId="{78EAEA30-EB28-4240-8C5C-B20C25C8E268}" sibTransId="{979736F0-CCA6-46F1-82A6-034EF9A6619F}"/>
    <dgm:cxn modelId="{38DF89A7-A3C3-426B-AB74-AD13FF905FE7}" srcId="{79FBE016-42D4-4ED4-B3FF-EF4393E6B7AB}" destId="{174799DF-D8A9-4503-B6D4-03F06821BEE6}" srcOrd="3" destOrd="0" parTransId="{91D90E2D-CA3C-4B21-807D-27F757EE28FA}" sibTransId="{E3C7135E-80AF-4F2B-8512-A6E1EB9AF308}"/>
    <dgm:cxn modelId="{8B5C4915-F044-40E9-984B-C8F95D60692A}" type="presOf" srcId="{E7EF82B2-84C5-45CF-81DA-CD9FBC944838}" destId="{5CBAFA01-3061-49BF-9D6A-CEF0262C8B8B}" srcOrd="0" destOrd="0" presId="urn:microsoft.com/office/officeart/2005/8/layout/radial1"/>
    <dgm:cxn modelId="{B6C0C5DB-F4D0-4432-B95C-37ECDBEF2859}" type="presParOf" srcId="{8356D2EA-E48E-43DE-8EDB-61B67453DE91}" destId="{5CBAFA01-3061-49BF-9D6A-CEF0262C8B8B}" srcOrd="0" destOrd="0" presId="urn:microsoft.com/office/officeart/2005/8/layout/radial1"/>
  </dgm:cxnLst>
  <dgm:bg>
    <a:solidFill>
      <a:schemeClr val="bg2">
        <a:lumMod val="50000"/>
      </a:schemeClr>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9FBE016-42D4-4ED4-B3FF-EF4393E6B7AB}"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el-GR"/>
        </a:p>
      </dgm:t>
    </dgm:pt>
    <dgm:pt modelId="{900D06CD-86D3-4C4F-B96C-614C4F3A3427}">
      <dgm:prSet phldrT="[Κείμενο]"/>
      <dgm:spPr>
        <a:solidFill>
          <a:schemeClr val="bg2">
            <a:lumMod val="75000"/>
          </a:schemeClr>
        </a:solidFill>
      </dgm:spPr>
      <dgm:t>
        <a:bodyPr/>
        <a:lstStyle/>
        <a:p>
          <a:endParaRPr lang="el-GR"/>
        </a:p>
      </dgm:t>
    </dgm:pt>
    <dgm:pt modelId="{2C67EC8D-89E7-45FF-BD24-0219EB3FC64B}" type="parTrans" cxnId="{4EA75481-216B-4D69-99B3-D6AE7738EFEA}">
      <dgm:prSet/>
      <dgm:spPr/>
      <dgm:t>
        <a:bodyPr/>
        <a:lstStyle/>
        <a:p>
          <a:endParaRPr lang="el-GR"/>
        </a:p>
      </dgm:t>
    </dgm:pt>
    <dgm:pt modelId="{1611F5A4-8F54-4F8C-9869-BE5FFA3B0783}" type="sibTrans" cxnId="{4EA75481-216B-4D69-99B3-D6AE7738EFEA}">
      <dgm:prSet/>
      <dgm:spPr/>
      <dgm:t>
        <a:bodyPr/>
        <a:lstStyle/>
        <a:p>
          <a:endParaRPr lang="el-GR"/>
        </a:p>
      </dgm:t>
    </dgm:pt>
    <dgm:pt modelId="{FA8E7928-F1AE-4E41-8DC8-44E397DC4474}">
      <dgm:prSet/>
      <dgm:spPr>
        <a:solidFill>
          <a:schemeClr val="accent1"/>
        </a:solidFill>
      </dgm:spPr>
      <dgm:t>
        <a:bodyPr/>
        <a:lstStyle/>
        <a:p>
          <a:endParaRPr lang="el-GR"/>
        </a:p>
      </dgm:t>
    </dgm:pt>
    <dgm:pt modelId="{F3A7FB6F-8CD5-40EF-A8F1-0D9A984D5038}" type="parTrans" cxnId="{1E165BCA-E4D9-4BAF-B70A-FDAB56C03F1F}">
      <dgm:prSet/>
      <dgm:spPr/>
      <dgm:t>
        <a:bodyPr/>
        <a:lstStyle/>
        <a:p>
          <a:endParaRPr lang="el-GR"/>
        </a:p>
      </dgm:t>
    </dgm:pt>
    <dgm:pt modelId="{4BA9DD2B-A4F7-4CA3-AEBE-FF35F6790876}" type="sibTrans" cxnId="{1E165BCA-E4D9-4BAF-B70A-FDAB56C03F1F}">
      <dgm:prSet/>
      <dgm:spPr/>
      <dgm:t>
        <a:bodyPr/>
        <a:lstStyle/>
        <a:p>
          <a:endParaRPr lang="el-GR"/>
        </a:p>
      </dgm:t>
    </dgm:pt>
    <dgm:pt modelId="{174799DF-D8A9-4503-B6D4-03F06821BEE6}">
      <dgm:prSet/>
      <dgm:spPr/>
      <dgm:t>
        <a:bodyPr/>
        <a:lstStyle/>
        <a:p>
          <a:endParaRPr lang="el-GR"/>
        </a:p>
      </dgm:t>
    </dgm:pt>
    <dgm:pt modelId="{91D90E2D-CA3C-4B21-807D-27F757EE28FA}" type="parTrans" cxnId="{38DF89A7-A3C3-426B-AB74-AD13FF905FE7}">
      <dgm:prSet/>
      <dgm:spPr/>
      <dgm:t>
        <a:bodyPr/>
        <a:lstStyle/>
        <a:p>
          <a:endParaRPr lang="el-GR"/>
        </a:p>
      </dgm:t>
    </dgm:pt>
    <dgm:pt modelId="{E3C7135E-80AF-4F2B-8512-A6E1EB9AF308}" type="sibTrans" cxnId="{38DF89A7-A3C3-426B-AB74-AD13FF905FE7}">
      <dgm:prSet/>
      <dgm:spPr/>
      <dgm:t>
        <a:bodyPr/>
        <a:lstStyle/>
        <a:p>
          <a:endParaRPr lang="el-GR"/>
        </a:p>
      </dgm:t>
    </dgm:pt>
    <dgm:pt modelId="{1DB9F9A2-5FDC-4D75-9679-3CCF347B314F}">
      <dgm:prSet/>
      <dgm:spPr/>
      <dgm:t>
        <a:bodyPr/>
        <a:lstStyle/>
        <a:p>
          <a:endParaRPr lang="el-GR"/>
        </a:p>
      </dgm:t>
    </dgm:pt>
    <dgm:pt modelId="{26C48557-F9A2-47A6-BEBE-1E79A695C778}" type="parTrans" cxnId="{5C436FE9-4054-4BFA-93B3-D8AE986C73B2}">
      <dgm:prSet/>
      <dgm:spPr/>
      <dgm:t>
        <a:bodyPr/>
        <a:lstStyle/>
        <a:p>
          <a:endParaRPr lang="el-GR"/>
        </a:p>
      </dgm:t>
    </dgm:pt>
    <dgm:pt modelId="{2F3E47C2-6BAD-4537-99E9-2EF036BD4168}" type="sibTrans" cxnId="{5C436FE9-4054-4BFA-93B3-D8AE986C73B2}">
      <dgm:prSet/>
      <dgm:spPr/>
      <dgm:t>
        <a:bodyPr/>
        <a:lstStyle/>
        <a:p>
          <a:endParaRPr lang="el-GR"/>
        </a:p>
      </dgm:t>
    </dgm:pt>
    <dgm:pt modelId="{B6503723-69D5-4463-A114-364B40B6A7A1}">
      <dgm:prSet/>
      <dgm:spPr/>
      <dgm:t>
        <a:bodyPr/>
        <a:lstStyle/>
        <a:p>
          <a:endParaRPr lang="el-GR"/>
        </a:p>
      </dgm:t>
    </dgm:pt>
    <dgm:pt modelId="{4075424E-700E-4136-AC14-A1E25968EF97}" type="parTrans" cxnId="{336F5629-CBDB-417D-90BB-47B688AB0F6F}">
      <dgm:prSet/>
      <dgm:spPr/>
      <dgm:t>
        <a:bodyPr/>
        <a:lstStyle/>
        <a:p>
          <a:endParaRPr lang="el-GR"/>
        </a:p>
      </dgm:t>
    </dgm:pt>
    <dgm:pt modelId="{FCED914F-BC99-435B-888F-9060C9A4D67F}" type="sibTrans" cxnId="{336F5629-CBDB-417D-90BB-47B688AB0F6F}">
      <dgm:prSet/>
      <dgm:spPr/>
      <dgm:t>
        <a:bodyPr/>
        <a:lstStyle/>
        <a:p>
          <a:endParaRPr lang="el-GR"/>
        </a:p>
      </dgm:t>
    </dgm:pt>
    <dgm:pt modelId="{C3D7411A-21E0-41D3-819A-719C04E3EEF8}">
      <dgm:prSet/>
      <dgm:spPr/>
      <dgm:t>
        <a:bodyPr/>
        <a:lstStyle/>
        <a:p>
          <a:endParaRPr lang="el-GR"/>
        </a:p>
      </dgm:t>
    </dgm:pt>
    <dgm:pt modelId="{D896759B-C31D-48A6-A991-19C236EC507A}" type="parTrans" cxnId="{EE7690CD-A76C-42A7-843C-FED7B9E4CB6F}">
      <dgm:prSet/>
      <dgm:spPr/>
      <dgm:t>
        <a:bodyPr/>
        <a:lstStyle/>
        <a:p>
          <a:endParaRPr lang="el-GR"/>
        </a:p>
      </dgm:t>
    </dgm:pt>
    <dgm:pt modelId="{6B312196-ACF9-4C3D-AB0A-557644DD198B}" type="sibTrans" cxnId="{EE7690CD-A76C-42A7-843C-FED7B9E4CB6F}">
      <dgm:prSet/>
      <dgm:spPr/>
      <dgm:t>
        <a:bodyPr/>
        <a:lstStyle/>
        <a:p>
          <a:endParaRPr lang="el-GR"/>
        </a:p>
      </dgm:t>
    </dgm:pt>
    <dgm:pt modelId="{E7EF82B2-84C5-45CF-81DA-CD9FBC944838}">
      <dgm:prSet custT="1"/>
      <dgm:spPr>
        <a:solidFill>
          <a:schemeClr val="bg2"/>
        </a:solidFill>
      </dgm:spPr>
      <dgm:t>
        <a:bodyPr anchor="t"/>
        <a:lstStyle/>
        <a:p>
          <a:r>
            <a:rPr lang="el-GR" sz="2800" b="1" dirty="0" smtClean="0">
              <a:solidFill>
                <a:schemeClr val="bg2">
                  <a:lumMod val="25000"/>
                </a:schemeClr>
              </a:solidFill>
              <a:ea typeface="Segoe UI Symbol" panose="020B0502040204020203" pitchFamily="34" charset="0"/>
            </a:rPr>
            <a:t>Παρεμβάσεις των Κοινωνικών Εταίρων για τη διερεύνηση δεξιοτήτων στο πλαίσιο του Μηχανισμού Διάγνωσης Αναγκών της αγοράς εργασίας</a:t>
          </a:r>
          <a:r>
            <a:rPr lang="en-US" sz="2800" b="1" dirty="0" smtClean="0">
              <a:solidFill>
                <a:schemeClr val="bg2">
                  <a:lumMod val="25000"/>
                </a:schemeClr>
              </a:solidFill>
              <a:ea typeface="Segoe UI Symbol" panose="020B0502040204020203" pitchFamily="34" charset="0"/>
            </a:rPr>
            <a:t> </a:t>
          </a:r>
          <a:endParaRPr lang="el-GR" sz="2800" b="1" dirty="0" smtClean="0">
            <a:solidFill>
              <a:schemeClr val="bg2">
                <a:lumMod val="25000"/>
              </a:schemeClr>
            </a:solidFill>
            <a:ea typeface="Segoe UI Symbol" panose="020B0502040204020203" pitchFamily="34" charset="0"/>
          </a:endParaRPr>
        </a:p>
        <a:p>
          <a:r>
            <a:rPr lang="en-US" sz="2000" b="0" dirty="0" smtClean="0">
              <a:solidFill>
                <a:schemeClr val="bg2">
                  <a:lumMod val="25000"/>
                </a:schemeClr>
              </a:solidFill>
              <a:ea typeface="Segoe UI Symbol" panose="020B0502040204020203" pitchFamily="34" charset="0"/>
            </a:rPr>
            <a:t>(MIS 5031891)</a:t>
          </a:r>
        </a:p>
        <a:p>
          <a:endParaRPr lang="el-GR" sz="1800" b="1" dirty="0">
            <a:solidFill>
              <a:schemeClr val="bg2">
                <a:lumMod val="25000"/>
              </a:schemeClr>
            </a:solidFill>
            <a:ea typeface="Segoe UI Symbol" panose="020B0502040204020203" pitchFamily="34" charset="0"/>
          </a:endParaRPr>
        </a:p>
      </dgm:t>
    </dgm:pt>
    <dgm:pt modelId="{0C324E0A-B8DD-4301-B410-574DC2345604}" type="parTrans" cxnId="{924B4E41-5CA7-4BE3-AE32-D9B9B0DA90CB}">
      <dgm:prSet/>
      <dgm:spPr>
        <a:ln>
          <a:solidFill>
            <a:schemeClr val="bg1"/>
          </a:solidFill>
        </a:ln>
      </dgm:spPr>
      <dgm:t>
        <a:bodyPr/>
        <a:lstStyle/>
        <a:p>
          <a:endParaRPr lang="el-GR"/>
        </a:p>
      </dgm:t>
    </dgm:pt>
    <dgm:pt modelId="{41E2426F-6F37-4499-AAFE-6612FDCC03D7}" type="sibTrans" cxnId="{924B4E41-5CA7-4BE3-AE32-D9B9B0DA90CB}">
      <dgm:prSet/>
      <dgm:spPr/>
      <dgm:t>
        <a:bodyPr/>
        <a:lstStyle/>
        <a:p>
          <a:endParaRPr lang="el-GR"/>
        </a:p>
      </dgm:t>
    </dgm:pt>
    <dgm:pt modelId="{20DF2DD6-A418-48DD-9EAF-7BD695D7B536}">
      <dgm:prSet custRadScaleRad="99462" custRadScaleInc="-5555"/>
      <dgm:spPr/>
      <dgm:t>
        <a:bodyPr/>
        <a:lstStyle/>
        <a:p>
          <a:endParaRPr lang="el-GR"/>
        </a:p>
      </dgm:t>
    </dgm:pt>
    <dgm:pt modelId="{1D088EA0-4EBD-4A73-96C4-D65F7243BBD4}" type="parTrans" cxnId="{41E57D7F-544F-48C5-A4C1-29FF3CAEE1CE}">
      <dgm:prSet/>
      <dgm:spPr>
        <a:ln>
          <a:solidFill>
            <a:schemeClr val="bg1"/>
          </a:solidFill>
        </a:ln>
      </dgm:spPr>
      <dgm:t>
        <a:bodyPr/>
        <a:lstStyle/>
        <a:p>
          <a:endParaRPr lang="el-GR"/>
        </a:p>
      </dgm:t>
    </dgm:pt>
    <dgm:pt modelId="{B498C57B-6003-4603-9C9D-B83F3428FB60}" type="sibTrans" cxnId="{41E57D7F-544F-48C5-A4C1-29FF3CAEE1CE}">
      <dgm:prSet/>
      <dgm:spPr/>
      <dgm:t>
        <a:bodyPr/>
        <a:lstStyle/>
        <a:p>
          <a:endParaRPr lang="el-GR"/>
        </a:p>
      </dgm:t>
    </dgm:pt>
    <dgm:pt modelId="{A3F70611-E995-4F1E-BF78-D04DBDC5EC54}">
      <dgm:prSet/>
      <dgm:spPr/>
      <dgm:t>
        <a:bodyPr/>
        <a:lstStyle/>
        <a:p>
          <a:endParaRPr lang="el-GR"/>
        </a:p>
      </dgm:t>
    </dgm:pt>
    <dgm:pt modelId="{78EAEA30-EB28-4240-8C5C-B20C25C8E268}" type="parTrans" cxnId="{5A9504AE-4FF2-4C57-AF44-28CC16659FB1}">
      <dgm:prSet/>
      <dgm:spPr/>
      <dgm:t>
        <a:bodyPr/>
        <a:lstStyle/>
        <a:p>
          <a:endParaRPr lang="el-GR"/>
        </a:p>
      </dgm:t>
    </dgm:pt>
    <dgm:pt modelId="{979736F0-CCA6-46F1-82A6-034EF9A6619F}" type="sibTrans" cxnId="{5A9504AE-4FF2-4C57-AF44-28CC16659FB1}">
      <dgm:prSet/>
      <dgm:spPr/>
      <dgm:t>
        <a:bodyPr/>
        <a:lstStyle/>
        <a:p>
          <a:endParaRPr lang="el-GR"/>
        </a:p>
      </dgm:t>
    </dgm:pt>
    <dgm:pt modelId="{8356D2EA-E48E-43DE-8EDB-61B67453DE91}" type="pres">
      <dgm:prSet presAssocID="{79FBE016-42D4-4ED4-B3FF-EF4393E6B7AB}" presName="cycle" presStyleCnt="0">
        <dgm:presLayoutVars>
          <dgm:chMax val="1"/>
          <dgm:dir/>
          <dgm:animLvl val="ctr"/>
          <dgm:resizeHandles val="exact"/>
        </dgm:presLayoutVars>
      </dgm:prSet>
      <dgm:spPr/>
      <dgm:t>
        <a:bodyPr/>
        <a:lstStyle/>
        <a:p>
          <a:endParaRPr lang="el-GR"/>
        </a:p>
      </dgm:t>
    </dgm:pt>
    <dgm:pt modelId="{5CBAFA01-3061-49BF-9D6A-CEF0262C8B8B}" type="pres">
      <dgm:prSet presAssocID="{E7EF82B2-84C5-45CF-81DA-CD9FBC944838}" presName="centerShape" presStyleLbl="node0" presStyleIdx="0" presStyleCnt="1" custScaleX="128319" custScaleY="25658" custLinFactNeighborX="242" custLinFactNeighborY="-7115"/>
      <dgm:spPr>
        <a:prstGeom prst="roundRect">
          <a:avLst/>
        </a:prstGeom>
      </dgm:spPr>
      <dgm:t>
        <a:bodyPr/>
        <a:lstStyle/>
        <a:p>
          <a:endParaRPr lang="el-GR"/>
        </a:p>
      </dgm:t>
    </dgm:pt>
  </dgm:ptLst>
  <dgm:cxnLst>
    <dgm:cxn modelId="{38DF89A7-A3C3-426B-AB74-AD13FF905FE7}" srcId="{79FBE016-42D4-4ED4-B3FF-EF4393E6B7AB}" destId="{174799DF-D8A9-4503-B6D4-03F06821BEE6}" srcOrd="3" destOrd="0" parTransId="{91D90E2D-CA3C-4B21-807D-27F757EE28FA}" sibTransId="{E3C7135E-80AF-4F2B-8512-A6E1EB9AF308}"/>
    <dgm:cxn modelId="{9426A3D4-5EBB-4A18-BD0C-D663CEFB8774}" type="presOf" srcId="{79FBE016-42D4-4ED4-B3FF-EF4393E6B7AB}" destId="{8356D2EA-E48E-43DE-8EDB-61B67453DE91}" srcOrd="0" destOrd="0" presId="urn:microsoft.com/office/officeart/2005/8/layout/radial1"/>
    <dgm:cxn modelId="{41E57D7F-544F-48C5-A4C1-29FF3CAEE1CE}" srcId="{79FBE016-42D4-4ED4-B3FF-EF4393E6B7AB}" destId="{20DF2DD6-A418-48DD-9EAF-7BD695D7B536}" srcOrd="7" destOrd="0" parTransId="{1D088EA0-4EBD-4A73-96C4-D65F7243BBD4}" sibTransId="{B498C57B-6003-4603-9C9D-B83F3428FB60}"/>
    <dgm:cxn modelId="{5C436FE9-4054-4BFA-93B3-D8AE986C73B2}" srcId="{79FBE016-42D4-4ED4-B3FF-EF4393E6B7AB}" destId="{1DB9F9A2-5FDC-4D75-9679-3CCF347B314F}" srcOrd="4" destOrd="0" parTransId="{26C48557-F9A2-47A6-BEBE-1E79A695C778}" sibTransId="{2F3E47C2-6BAD-4537-99E9-2EF036BD4168}"/>
    <dgm:cxn modelId="{EE7690CD-A76C-42A7-843C-FED7B9E4CB6F}" srcId="{79FBE016-42D4-4ED4-B3FF-EF4393E6B7AB}" destId="{C3D7411A-21E0-41D3-819A-719C04E3EEF8}" srcOrd="6" destOrd="0" parTransId="{D896759B-C31D-48A6-A991-19C236EC507A}" sibTransId="{6B312196-ACF9-4C3D-AB0A-557644DD198B}"/>
    <dgm:cxn modelId="{924B4E41-5CA7-4BE3-AE32-D9B9B0DA90CB}" srcId="{79FBE016-42D4-4ED4-B3FF-EF4393E6B7AB}" destId="{E7EF82B2-84C5-45CF-81DA-CD9FBC944838}" srcOrd="0" destOrd="0" parTransId="{0C324E0A-B8DD-4301-B410-574DC2345604}" sibTransId="{41E2426F-6F37-4499-AAFE-6612FDCC03D7}"/>
    <dgm:cxn modelId="{6DC45DD3-1E6F-4C20-8493-4AA45C1B40EE}" type="presOf" srcId="{E7EF82B2-84C5-45CF-81DA-CD9FBC944838}" destId="{5CBAFA01-3061-49BF-9D6A-CEF0262C8B8B}" srcOrd="0" destOrd="0" presId="urn:microsoft.com/office/officeart/2005/8/layout/radial1"/>
    <dgm:cxn modelId="{336F5629-CBDB-417D-90BB-47B688AB0F6F}" srcId="{79FBE016-42D4-4ED4-B3FF-EF4393E6B7AB}" destId="{B6503723-69D5-4463-A114-364B40B6A7A1}" srcOrd="5" destOrd="0" parTransId="{4075424E-700E-4136-AC14-A1E25968EF97}" sibTransId="{FCED914F-BC99-435B-888F-9060C9A4D67F}"/>
    <dgm:cxn modelId="{4EA75481-216B-4D69-99B3-D6AE7738EFEA}" srcId="{79FBE016-42D4-4ED4-B3FF-EF4393E6B7AB}" destId="{900D06CD-86D3-4C4F-B96C-614C4F3A3427}" srcOrd="1" destOrd="0" parTransId="{2C67EC8D-89E7-45FF-BD24-0219EB3FC64B}" sibTransId="{1611F5A4-8F54-4F8C-9869-BE5FFA3B0783}"/>
    <dgm:cxn modelId="{5A9504AE-4FF2-4C57-AF44-28CC16659FB1}" srcId="{79FBE016-42D4-4ED4-B3FF-EF4393E6B7AB}" destId="{A3F70611-E995-4F1E-BF78-D04DBDC5EC54}" srcOrd="8" destOrd="0" parTransId="{78EAEA30-EB28-4240-8C5C-B20C25C8E268}" sibTransId="{979736F0-CCA6-46F1-82A6-034EF9A6619F}"/>
    <dgm:cxn modelId="{1E165BCA-E4D9-4BAF-B70A-FDAB56C03F1F}" srcId="{79FBE016-42D4-4ED4-B3FF-EF4393E6B7AB}" destId="{FA8E7928-F1AE-4E41-8DC8-44E397DC4474}" srcOrd="2" destOrd="0" parTransId="{F3A7FB6F-8CD5-40EF-A8F1-0D9A984D5038}" sibTransId="{4BA9DD2B-A4F7-4CA3-AEBE-FF35F6790876}"/>
    <dgm:cxn modelId="{61DCC4D8-4C10-49E5-B15F-67CE64675F81}" type="presParOf" srcId="{8356D2EA-E48E-43DE-8EDB-61B67453DE91}" destId="{5CBAFA01-3061-49BF-9D6A-CEF0262C8B8B}" srcOrd="0" destOrd="0" presId="urn:microsoft.com/office/officeart/2005/8/layout/radial1"/>
  </dgm:cxnLst>
  <dgm:bg>
    <a:solidFill>
      <a:schemeClr val="bg2">
        <a:lumMod val="50000"/>
      </a:schemeClr>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90BE2F-E0BF-4B89-B83A-EF7073168E13}">
      <dsp:nvSpPr>
        <dsp:cNvPr id="0" name=""/>
        <dsp:cNvSpPr/>
      </dsp:nvSpPr>
      <dsp:spPr>
        <a:xfrm>
          <a:off x="4543470" y="3049302"/>
          <a:ext cx="2841880" cy="2361676"/>
        </a:xfrm>
        <a:prstGeom prst="ellipse">
          <a:avLst/>
        </a:prstGeom>
        <a:solidFill>
          <a:schemeClr val="accent5">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endParaRPr lang="el-GR" sz="2000" b="1" kern="1200" dirty="0" smtClean="0">
            <a:solidFill>
              <a:schemeClr val="tx1"/>
            </a:solidFill>
            <a:latin typeface="Calibri" panose="020F0502020204030204" pitchFamily="34" charset="0"/>
          </a:endParaRPr>
        </a:p>
        <a:p>
          <a:pPr lvl="0" algn="ctr" defTabSz="889000">
            <a:lnSpc>
              <a:spcPct val="90000"/>
            </a:lnSpc>
            <a:spcBef>
              <a:spcPct val="0"/>
            </a:spcBef>
            <a:spcAft>
              <a:spcPct val="35000"/>
            </a:spcAft>
          </a:pPr>
          <a:endParaRPr lang="el-GR" sz="2000" b="1" kern="1200" dirty="0" smtClean="0">
            <a:solidFill>
              <a:schemeClr val="tx1"/>
            </a:solidFill>
            <a:latin typeface="Calibri" panose="020F0502020204030204" pitchFamily="34" charset="0"/>
          </a:endParaRPr>
        </a:p>
        <a:p>
          <a:pPr lvl="0" algn="ctr" defTabSz="889000">
            <a:lnSpc>
              <a:spcPct val="90000"/>
            </a:lnSpc>
            <a:spcBef>
              <a:spcPct val="0"/>
            </a:spcBef>
            <a:spcAft>
              <a:spcPct val="35000"/>
            </a:spcAft>
          </a:pPr>
          <a:r>
            <a:rPr lang="el-GR" sz="2000" b="1" kern="1200" dirty="0" smtClean="0">
              <a:solidFill>
                <a:schemeClr val="tx1"/>
              </a:solidFill>
              <a:latin typeface="Calibri" panose="020F0502020204030204" pitchFamily="34" charset="0"/>
            </a:rPr>
            <a:t>ΔΕΞΙΟΤΗΤΕΣ</a:t>
          </a:r>
          <a:endParaRPr lang="el-GR" sz="2000" b="1" kern="1200" dirty="0">
            <a:solidFill>
              <a:schemeClr val="tx1"/>
            </a:solidFill>
            <a:latin typeface="Calibri" panose="020F0502020204030204" pitchFamily="34" charset="0"/>
          </a:endParaRPr>
        </a:p>
      </dsp:txBody>
      <dsp:txXfrm>
        <a:off x="4959654" y="3395161"/>
        <a:ext cx="2009512" cy="1669958"/>
      </dsp:txXfrm>
    </dsp:sp>
    <dsp:sp modelId="{D821C098-C260-4346-A139-B1D219465268}">
      <dsp:nvSpPr>
        <dsp:cNvPr id="0" name=""/>
        <dsp:cNvSpPr/>
      </dsp:nvSpPr>
      <dsp:spPr>
        <a:xfrm rot="16184950">
          <a:off x="5910430" y="2983707"/>
          <a:ext cx="97197" cy="34009"/>
        </a:xfrm>
        <a:custGeom>
          <a:avLst/>
          <a:gdLst/>
          <a:ahLst/>
          <a:cxnLst/>
          <a:rect l="0" t="0" r="0" b="0"/>
          <a:pathLst>
            <a:path>
              <a:moveTo>
                <a:pt x="0" y="17004"/>
              </a:moveTo>
              <a:lnTo>
                <a:pt x="97197" y="17004"/>
              </a:lnTo>
            </a:path>
          </a:pathLst>
        </a:custGeom>
        <a:noFill/>
        <a:ln w="25400" cap="flat" cmpd="sng" algn="ctr">
          <a:solidFill>
            <a:schemeClr val="bg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l-GR" sz="500" kern="1200"/>
        </a:p>
      </dsp:txBody>
      <dsp:txXfrm rot="10800000">
        <a:off x="5956599" y="2998282"/>
        <a:ext cx="4859" cy="4859"/>
      </dsp:txXfrm>
    </dsp:sp>
    <dsp:sp modelId="{C497D64C-35FF-4C87-9C43-7CB74BA2DA88}">
      <dsp:nvSpPr>
        <dsp:cNvPr id="0" name=""/>
        <dsp:cNvSpPr/>
      </dsp:nvSpPr>
      <dsp:spPr>
        <a:xfrm>
          <a:off x="3774765" y="1019158"/>
          <a:ext cx="4359640" cy="1932957"/>
        </a:xfrm>
        <a:prstGeom prst="ellipse">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l-GR" sz="1600" b="1" kern="1200" dirty="0">
              <a:solidFill>
                <a:schemeClr val="bg2">
                  <a:lumMod val="25000"/>
                </a:schemeClr>
              </a:solidFill>
              <a:latin typeface="Calibri" panose="020F0502020204030204" pitchFamily="34" charset="0"/>
            </a:rPr>
            <a:t>Διάγνωση παρακολούθηση </a:t>
          </a:r>
          <a:r>
            <a:rPr lang="el-GR" sz="1600" b="1" kern="1200" dirty="0" smtClean="0">
              <a:solidFill>
                <a:schemeClr val="bg2">
                  <a:lumMod val="25000"/>
                </a:schemeClr>
              </a:solidFill>
              <a:latin typeface="Calibri" panose="020F0502020204030204" pitchFamily="34" charset="0"/>
            </a:rPr>
            <a:t>               &amp; </a:t>
          </a:r>
          <a:r>
            <a:rPr lang="el-GR" sz="1600" b="1" kern="1200" dirty="0">
              <a:solidFill>
                <a:schemeClr val="bg2">
                  <a:lumMod val="25000"/>
                </a:schemeClr>
              </a:solidFill>
              <a:latin typeface="Calibri" panose="020F0502020204030204" pitchFamily="34" charset="0"/>
            </a:rPr>
            <a:t>ανάλυση εξελίξεων και μεταβολών δεξιοτήτων </a:t>
          </a:r>
          <a:r>
            <a:rPr lang="el-GR" sz="1600" b="1" kern="1200" dirty="0" smtClean="0">
              <a:solidFill>
                <a:schemeClr val="bg2">
                  <a:lumMod val="25000"/>
                </a:schemeClr>
              </a:solidFill>
              <a:latin typeface="Calibri" panose="020F0502020204030204" pitchFamily="34" charset="0"/>
            </a:rPr>
            <a:t>επαγγελμάτων</a:t>
          </a:r>
          <a:endParaRPr lang="en-US" sz="1600" b="1" kern="1200" dirty="0" smtClean="0">
            <a:solidFill>
              <a:schemeClr val="bg2">
                <a:lumMod val="25000"/>
              </a:schemeClr>
            </a:solidFill>
            <a:latin typeface="Calibri" panose="020F0502020204030204" pitchFamily="34" charset="0"/>
          </a:endParaRPr>
        </a:p>
        <a:p>
          <a:pPr lvl="0" algn="ctr" defTabSz="711200">
            <a:lnSpc>
              <a:spcPct val="90000"/>
            </a:lnSpc>
            <a:spcBef>
              <a:spcPct val="0"/>
            </a:spcBef>
            <a:spcAft>
              <a:spcPct val="35000"/>
            </a:spcAft>
          </a:pPr>
          <a:r>
            <a:rPr lang="el-GR" sz="1600" b="1" kern="1200" dirty="0" smtClean="0">
              <a:solidFill>
                <a:schemeClr val="bg2">
                  <a:lumMod val="25000"/>
                </a:schemeClr>
              </a:solidFill>
              <a:latin typeface="Calibri" panose="020F0502020204030204" pitchFamily="34" charset="0"/>
            </a:rPr>
            <a:t>Τριάντα πέντε (35) επαγγέλματα</a:t>
          </a:r>
        </a:p>
      </dsp:txBody>
      <dsp:txXfrm>
        <a:off x="4413219" y="1302233"/>
        <a:ext cx="3082732" cy="1366807"/>
      </dsp:txXfrm>
    </dsp:sp>
    <dsp:sp modelId="{80085D41-380A-49F4-A1C6-CBBBC14FC3BF}">
      <dsp:nvSpPr>
        <dsp:cNvPr id="0" name=""/>
        <dsp:cNvSpPr/>
      </dsp:nvSpPr>
      <dsp:spPr>
        <a:xfrm rot="10029049">
          <a:off x="6861649" y="3953846"/>
          <a:ext cx="479021" cy="34009"/>
        </a:xfrm>
        <a:custGeom>
          <a:avLst/>
          <a:gdLst/>
          <a:ahLst/>
          <a:cxnLst/>
          <a:rect l="0" t="0" r="0" b="0"/>
          <a:pathLst>
            <a:path>
              <a:moveTo>
                <a:pt x="0" y="17004"/>
              </a:moveTo>
              <a:lnTo>
                <a:pt x="479021" y="17004"/>
              </a:lnTo>
            </a:path>
          </a:pathLst>
        </a:custGeom>
        <a:noFill/>
        <a:ln w="25400" cap="flat" cmpd="sng" algn="ctr">
          <a:solidFill>
            <a:schemeClr val="bg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l-GR" sz="500" kern="1200"/>
        </a:p>
      </dsp:txBody>
      <dsp:txXfrm rot="10800000">
        <a:off x="7089184" y="3958875"/>
        <a:ext cx="23951" cy="23951"/>
      </dsp:txXfrm>
    </dsp:sp>
    <dsp:sp modelId="{5BED562C-BC31-4FB2-91DB-984B719FF2A0}">
      <dsp:nvSpPr>
        <dsp:cNvPr id="0" name=""/>
        <dsp:cNvSpPr/>
      </dsp:nvSpPr>
      <dsp:spPr>
        <a:xfrm>
          <a:off x="6803895" y="2328804"/>
          <a:ext cx="3326416" cy="2660957"/>
        </a:xfrm>
        <a:prstGeom prst="ellipse">
          <a:avLst/>
        </a:prstGeom>
        <a:solidFill>
          <a:schemeClr val="accent6">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l-GR" sz="1600" b="1" kern="1200" dirty="0" smtClean="0">
              <a:solidFill>
                <a:schemeClr val="bg2">
                  <a:lumMod val="25000"/>
                </a:schemeClr>
              </a:solidFill>
              <a:latin typeface="Calibri" panose="020F0502020204030204" pitchFamily="34" charset="0"/>
            </a:rPr>
            <a:t>Παρεμβάσεις για τη συστηματική παρακολούθηση των μεταβολών του παραγωγικού περιβάλλοντος</a:t>
          </a:r>
        </a:p>
        <a:p>
          <a:pPr lvl="0" algn="ctr" defTabSz="711200">
            <a:lnSpc>
              <a:spcPct val="90000"/>
            </a:lnSpc>
            <a:spcBef>
              <a:spcPct val="0"/>
            </a:spcBef>
            <a:spcAft>
              <a:spcPct val="35000"/>
            </a:spcAft>
          </a:pPr>
          <a:r>
            <a:rPr lang="el-GR" sz="1600" b="1" kern="1200" dirty="0" smtClean="0">
              <a:solidFill>
                <a:schemeClr val="bg2">
                  <a:lumMod val="25000"/>
                </a:schemeClr>
              </a:solidFill>
              <a:latin typeface="Segoe UI Light" panose="020B0502040204020203" pitchFamily="34" charset="0"/>
            </a:rPr>
            <a:t>Α’ &amp; Β’ ΚΥΚΛΟΣ</a:t>
          </a:r>
          <a:endParaRPr lang="el-GR" sz="1600" b="1" kern="1200" dirty="0">
            <a:solidFill>
              <a:schemeClr val="bg2">
                <a:lumMod val="25000"/>
              </a:schemeClr>
            </a:solidFill>
            <a:latin typeface="Segoe UI Light" panose="020B0502040204020203" pitchFamily="34" charset="0"/>
          </a:endParaRPr>
        </a:p>
      </dsp:txBody>
      <dsp:txXfrm>
        <a:off x="7291037" y="2718492"/>
        <a:ext cx="2352132" cy="1881581"/>
      </dsp:txXfrm>
    </dsp:sp>
    <dsp:sp modelId="{2C8B2C9B-BD70-4AB7-B590-1587B0B65F71}">
      <dsp:nvSpPr>
        <dsp:cNvPr id="0" name=""/>
        <dsp:cNvSpPr/>
      </dsp:nvSpPr>
      <dsp:spPr>
        <a:xfrm rot="737685">
          <a:off x="4584788" y="3961515"/>
          <a:ext cx="450157" cy="34009"/>
        </a:xfrm>
        <a:custGeom>
          <a:avLst/>
          <a:gdLst/>
          <a:ahLst/>
          <a:cxnLst/>
          <a:rect l="0" t="0" r="0" b="0"/>
          <a:pathLst>
            <a:path>
              <a:moveTo>
                <a:pt x="0" y="17004"/>
              </a:moveTo>
              <a:lnTo>
                <a:pt x="450157" y="17004"/>
              </a:lnTo>
            </a:path>
          </a:pathLst>
        </a:custGeom>
        <a:noFill/>
        <a:ln w="25400" cap="flat" cmpd="sng" algn="ctr">
          <a:solidFill>
            <a:schemeClr val="bg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l-GR" sz="500" kern="1200"/>
        </a:p>
      </dsp:txBody>
      <dsp:txXfrm>
        <a:off x="4798613" y="3967266"/>
        <a:ext cx="22507" cy="22507"/>
      </dsp:txXfrm>
    </dsp:sp>
    <dsp:sp modelId="{71D10781-1F8C-4C8E-AF9E-88080A211ECB}">
      <dsp:nvSpPr>
        <dsp:cNvPr id="0" name=""/>
        <dsp:cNvSpPr/>
      </dsp:nvSpPr>
      <dsp:spPr>
        <a:xfrm>
          <a:off x="2021469" y="2474303"/>
          <a:ext cx="3061688" cy="2460292"/>
        </a:xfrm>
        <a:prstGeom prst="ellipse">
          <a:avLst/>
        </a:prstGeom>
        <a:solidFill>
          <a:schemeClr val="accent6">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l-GR" sz="1600" b="1" kern="1200" dirty="0" smtClean="0">
              <a:solidFill>
                <a:schemeClr val="bg2">
                  <a:lumMod val="25000"/>
                </a:schemeClr>
              </a:solidFill>
              <a:latin typeface="Calibri" panose="020F0502020204030204" pitchFamily="34" charset="0"/>
            </a:rPr>
            <a:t>Βάση Επαγγελμάτων και επαγγελματικών δικαιωμάτων</a:t>
          </a:r>
          <a:endParaRPr lang="el-GR" sz="1600" kern="1200" dirty="0">
            <a:solidFill>
              <a:schemeClr val="bg2">
                <a:lumMod val="25000"/>
              </a:schemeClr>
            </a:solidFill>
            <a:latin typeface="Segoe UI Light" panose="020B0502040204020203" pitchFamily="34" charset="0"/>
          </a:endParaRPr>
        </a:p>
      </dsp:txBody>
      <dsp:txXfrm>
        <a:off x="2469843" y="2834604"/>
        <a:ext cx="2164940" cy="17396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BAFA01-3061-49BF-9D6A-CEF0262C8B8B}">
      <dsp:nvSpPr>
        <dsp:cNvPr id="0" name=""/>
        <dsp:cNvSpPr/>
      </dsp:nvSpPr>
      <dsp:spPr>
        <a:xfrm>
          <a:off x="1651261" y="51853"/>
          <a:ext cx="8889476" cy="1176695"/>
        </a:xfrm>
        <a:prstGeom prst="roundRect">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l-GR" sz="2800" b="1" kern="1200" dirty="0" smtClean="0">
              <a:solidFill>
                <a:schemeClr val="bg2">
                  <a:lumMod val="25000"/>
                </a:schemeClr>
              </a:solidFill>
              <a:ea typeface="Segoe UI Symbol" panose="020B0502040204020203" pitchFamily="34" charset="0"/>
            </a:rPr>
            <a:t>Βάση Επαγγελμάτων και επαγγελματικών δικαιωμάτων</a:t>
          </a:r>
        </a:p>
      </dsp:txBody>
      <dsp:txXfrm>
        <a:off x="1708703" y="109295"/>
        <a:ext cx="8774592" cy="106181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BAFA01-3061-49BF-9D6A-CEF0262C8B8B}">
      <dsp:nvSpPr>
        <dsp:cNvPr id="0" name=""/>
        <dsp:cNvSpPr/>
      </dsp:nvSpPr>
      <dsp:spPr>
        <a:xfrm>
          <a:off x="1811657" y="0"/>
          <a:ext cx="8752728" cy="1737885"/>
        </a:xfrm>
        <a:prstGeom prst="roundRect">
          <a:avLst/>
        </a:prstGeom>
        <a:solidFill>
          <a:schemeClr val="bg2"/>
        </a:solidFill>
        <a:ln w="25400" cap="flat" cmpd="sng" algn="ctr">
          <a:solidFill>
            <a:srgbClr val="FFC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l-GR" sz="2800" b="1" kern="1200" dirty="0" smtClean="0">
              <a:solidFill>
                <a:schemeClr val="bg2">
                  <a:lumMod val="25000"/>
                </a:schemeClr>
              </a:solidFill>
              <a:ea typeface="Segoe UI Symbol" panose="020B0502040204020203" pitchFamily="34" charset="0"/>
            </a:rPr>
            <a:t>Βάση Επαγγελμάτων και επαγγελματικών δικαιωμάτων</a:t>
          </a:r>
          <a:endParaRPr lang="el-GR" sz="2400" b="0" kern="1200" dirty="0">
            <a:solidFill>
              <a:schemeClr val="bg2">
                <a:lumMod val="25000"/>
              </a:schemeClr>
            </a:solidFill>
            <a:ea typeface="Segoe UI Symbol" panose="020B0502040204020203" pitchFamily="34" charset="0"/>
          </a:endParaRPr>
        </a:p>
      </dsp:txBody>
      <dsp:txXfrm>
        <a:off x="1896494" y="84837"/>
        <a:ext cx="8583054" cy="156821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673CA2-923D-4D70-904E-684B0445F013}">
      <dsp:nvSpPr>
        <dsp:cNvPr id="0" name=""/>
        <dsp:cNvSpPr/>
      </dsp:nvSpPr>
      <dsp:spPr>
        <a:xfrm>
          <a:off x="1595761" y="3190"/>
          <a:ext cx="9000476" cy="1774031"/>
        </a:xfrm>
        <a:prstGeom prst="roundRect">
          <a:avLst>
            <a:gd name="adj" fmla="val 10000"/>
          </a:avLst>
        </a:prstGeom>
        <a:solidFill>
          <a:schemeClr val="lt1">
            <a:hueOff val="0"/>
            <a:satOff val="0"/>
            <a:lumOff val="0"/>
            <a:alphaOff val="0"/>
          </a:schemeClr>
        </a:solidFill>
        <a:ln w="38100" cap="flat" cmpd="sng" algn="ctr">
          <a:solidFill>
            <a:schemeClr val="accent2"/>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endParaRPr lang="el-GR" sz="2400" b="1" kern="1200" dirty="0" smtClean="0">
            <a:ea typeface="Segoe UI Symbol" panose="020B0502040204020203" pitchFamily="34" charset="0"/>
          </a:endParaRPr>
        </a:p>
        <a:p>
          <a:pPr lvl="0" algn="ctr" defTabSz="1066800">
            <a:lnSpc>
              <a:spcPct val="90000"/>
            </a:lnSpc>
            <a:spcBef>
              <a:spcPct val="0"/>
            </a:spcBef>
            <a:spcAft>
              <a:spcPct val="35000"/>
            </a:spcAft>
          </a:pPr>
          <a:r>
            <a:rPr lang="el-GR" sz="2400" b="1" kern="1200" dirty="0" smtClean="0">
              <a:ea typeface="Segoe UI Symbol" panose="020B0502040204020203" pitchFamily="34" charset="0"/>
            </a:rPr>
            <a:t>Δράσεις διάγνωσης παρακολούθηση &amp; ανάλυση εξελίξεων και μεταβολών δεξιοτήτων επαγγελμάτων</a:t>
          </a:r>
        </a:p>
        <a:p>
          <a:pPr lvl="0" algn="ctr" defTabSz="1066800">
            <a:lnSpc>
              <a:spcPct val="90000"/>
            </a:lnSpc>
            <a:spcBef>
              <a:spcPct val="0"/>
            </a:spcBef>
            <a:spcAft>
              <a:spcPct val="35000"/>
            </a:spcAft>
          </a:pPr>
          <a:r>
            <a:rPr lang="en-US" sz="2400" b="0" kern="1200" dirty="0" smtClean="0">
              <a:ea typeface="Segoe UI Symbol" panose="020B0502040204020203" pitchFamily="34" charset="0"/>
            </a:rPr>
            <a:t>(MIS 50</a:t>
          </a:r>
          <a:r>
            <a:rPr lang="el-GR" sz="2400" b="0" kern="1200" dirty="0" smtClean="0">
              <a:ea typeface="Segoe UI Symbol" panose="020B0502040204020203" pitchFamily="34" charset="0"/>
            </a:rPr>
            <a:t>04206 &amp; 5043320</a:t>
          </a:r>
          <a:r>
            <a:rPr lang="en-US" sz="2400" b="0" kern="1200" dirty="0" smtClean="0">
              <a:ea typeface="Segoe UI Symbol" panose="020B0502040204020203" pitchFamily="34" charset="0"/>
            </a:rPr>
            <a:t>)</a:t>
          </a:r>
          <a:endParaRPr lang="el-GR" sz="2400" b="0" kern="1200" dirty="0" smtClean="0">
            <a:ea typeface="Segoe UI Symbol" panose="020B0502040204020203" pitchFamily="34" charset="0"/>
          </a:endParaRPr>
        </a:p>
        <a:p>
          <a:pPr lvl="0" algn="ctr" defTabSz="1066800">
            <a:lnSpc>
              <a:spcPct val="90000"/>
            </a:lnSpc>
            <a:spcBef>
              <a:spcPct val="0"/>
            </a:spcBef>
            <a:spcAft>
              <a:spcPct val="35000"/>
            </a:spcAft>
          </a:pPr>
          <a:endParaRPr lang="el-GR" sz="2400" b="1" kern="1200" dirty="0">
            <a:ea typeface="Segoe UI Symbol" panose="020B0502040204020203" pitchFamily="34" charset="0"/>
          </a:endParaRPr>
        </a:p>
      </dsp:txBody>
      <dsp:txXfrm>
        <a:off x="1647721" y="55150"/>
        <a:ext cx="8896556" cy="1670111"/>
      </dsp:txXfrm>
    </dsp:sp>
    <dsp:sp modelId="{58C7683C-DAA3-452D-A4F6-659BD32DAA91}">
      <dsp:nvSpPr>
        <dsp:cNvPr id="0" name=""/>
        <dsp:cNvSpPr/>
      </dsp:nvSpPr>
      <dsp:spPr>
        <a:xfrm rot="3813605">
          <a:off x="6101290" y="3124351"/>
          <a:ext cx="2520140" cy="620910"/>
        </a:xfrm>
        <a:prstGeom prst="leftRightArrow">
          <a:avLst>
            <a:gd name="adj1" fmla="val 60000"/>
            <a:gd name="adj2" fmla="val 50000"/>
          </a:avLst>
        </a:prstGeom>
        <a:solidFill>
          <a:schemeClr val="dk2">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1155700">
            <a:lnSpc>
              <a:spcPct val="90000"/>
            </a:lnSpc>
            <a:spcBef>
              <a:spcPct val="0"/>
            </a:spcBef>
            <a:spcAft>
              <a:spcPct val="35000"/>
            </a:spcAft>
          </a:pPr>
          <a:endParaRPr lang="el-GR" sz="2600" kern="1200"/>
        </a:p>
      </dsp:txBody>
      <dsp:txXfrm>
        <a:off x="6287563" y="3248533"/>
        <a:ext cx="2147594" cy="372546"/>
      </dsp:txXfrm>
    </dsp:sp>
    <dsp:sp modelId="{7D966749-7CA4-46CF-9128-CEB4D2C78ECC}">
      <dsp:nvSpPr>
        <dsp:cNvPr id="0" name=""/>
        <dsp:cNvSpPr/>
      </dsp:nvSpPr>
      <dsp:spPr>
        <a:xfrm>
          <a:off x="6467705" y="5092391"/>
          <a:ext cx="4312244" cy="1762393"/>
        </a:xfrm>
        <a:prstGeom prst="roundRect">
          <a:avLst>
            <a:gd name="adj" fmla="val 10000"/>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l-GR" sz="2000" b="1" kern="1200" dirty="0" smtClean="0">
              <a:solidFill>
                <a:srgbClr val="FFC000"/>
              </a:solidFill>
              <a:ea typeface="Segoe UI Symbol" panose="020B0502040204020203" pitchFamily="34" charset="0"/>
            </a:rPr>
            <a:t>Είκοσι (25)</a:t>
          </a:r>
          <a:r>
            <a:rPr lang="el-GR" sz="2000" b="1" kern="1200" dirty="0" smtClean="0">
              <a:ea typeface="Segoe UI Symbol" panose="020B0502040204020203" pitchFamily="34" charset="0"/>
            </a:rPr>
            <a:t> μελετητικά προϊόντα διάγνωσης, παρακολούθησης και ανάλυσης εξελίξεων και μεταβολών δεξιοτήτων επαγγελμάτων/ειδικοτήτων</a:t>
          </a:r>
          <a:endParaRPr lang="en-US" sz="2000" b="1" kern="1200" dirty="0" smtClean="0">
            <a:solidFill>
              <a:schemeClr val="bg2">
                <a:lumMod val="25000"/>
              </a:schemeClr>
            </a:solidFill>
            <a:effectLst/>
            <a:latin typeface="Segoe UI Light" panose="020B0502040204020203" pitchFamily="34" charset="0"/>
          </a:endParaRPr>
        </a:p>
      </dsp:txBody>
      <dsp:txXfrm>
        <a:off x="6519324" y="5144010"/>
        <a:ext cx="4209006" cy="1659155"/>
      </dsp:txXfrm>
    </dsp:sp>
    <dsp:sp modelId="{3D9198CB-3835-4C96-8F10-456C41876E54}">
      <dsp:nvSpPr>
        <dsp:cNvPr id="0" name=""/>
        <dsp:cNvSpPr/>
      </dsp:nvSpPr>
      <dsp:spPr>
        <a:xfrm rot="10797768">
          <a:off x="5892631" y="5664740"/>
          <a:ext cx="511176" cy="620910"/>
        </a:xfrm>
        <a:prstGeom prst="leftRightArrow">
          <a:avLst>
            <a:gd name="adj1" fmla="val 60000"/>
            <a:gd name="adj2" fmla="val 50000"/>
          </a:avLst>
        </a:prstGeom>
        <a:solidFill>
          <a:schemeClr val="dk2">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1155700">
            <a:lnSpc>
              <a:spcPct val="90000"/>
            </a:lnSpc>
            <a:spcBef>
              <a:spcPct val="0"/>
            </a:spcBef>
            <a:spcAft>
              <a:spcPct val="35000"/>
            </a:spcAft>
          </a:pPr>
          <a:endParaRPr lang="el-GR" sz="2600" kern="1200"/>
        </a:p>
      </dsp:txBody>
      <dsp:txXfrm rot="10800000">
        <a:off x="6045984" y="5788922"/>
        <a:ext cx="204470" cy="372546"/>
      </dsp:txXfrm>
    </dsp:sp>
    <dsp:sp modelId="{25394A31-F936-4413-AD49-62540CF132E6}">
      <dsp:nvSpPr>
        <dsp:cNvPr id="0" name=""/>
        <dsp:cNvSpPr/>
      </dsp:nvSpPr>
      <dsp:spPr>
        <a:xfrm>
          <a:off x="1516490" y="5095606"/>
          <a:ext cx="4312244" cy="1762393"/>
        </a:xfrm>
        <a:prstGeom prst="roundRect">
          <a:avLst>
            <a:gd name="adj" fmla="val 10000"/>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l-GR" sz="2000" b="1" kern="1200" dirty="0" smtClean="0">
              <a:solidFill>
                <a:srgbClr val="FFC000"/>
              </a:solidFill>
              <a:ea typeface="Segoe UI Symbol" panose="020B0502040204020203" pitchFamily="34" charset="0"/>
            </a:rPr>
            <a:t>Έντεκα (11) </a:t>
          </a:r>
          <a:r>
            <a:rPr lang="el-GR" sz="2000" b="1" kern="1200" dirty="0" smtClean="0">
              <a:ea typeface="Segoe UI Symbol" panose="020B0502040204020203" pitchFamily="34" charset="0"/>
            </a:rPr>
            <a:t>μελετητικά προϊόντα διάγνωσης, παρακολούθησης και ανάλυσης εξελίξεων και μεταβολών δεξιοτήτων επαγγελμάτων/ειδικοτήτων</a:t>
          </a:r>
          <a:endParaRPr lang="en-US" sz="2000" b="1" kern="1200" dirty="0" smtClean="0">
            <a:solidFill>
              <a:schemeClr val="bg2">
                <a:lumMod val="25000"/>
              </a:schemeClr>
            </a:solidFill>
            <a:effectLst/>
            <a:latin typeface="Segoe UI Light" panose="020B0502040204020203" pitchFamily="34" charset="0"/>
          </a:endParaRPr>
        </a:p>
      </dsp:txBody>
      <dsp:txXfrm>
        <a:off x="1568109" y="5147225"/>
        <a:ext cx="4209006" cy="1659155"/>
      </dsp:txXfrm>
    </dsp:sp>
    <dsp:sp modelId="{5B4FC44E-6A34-47A5-97A9-7FF6A502282B}">
      <dsp:nvSpPr>
        <dsp:cNvPr id="0" name=""/>
        <dsp:cNvSpPr/>
      </dsp:nvSpPr>
      <dsp:spPr>
        <a:xfrm rot="17728461">
          <a:off x="3623067" y="3125958"/>
          <a:ext cx="2519706" cy="620910"/>
        </a:xfrm>
        <a:prstGeom prst="leftRightArrow">
          <a:avLst>
            <a:gd name="adj1" fmla="val 60000"/>
            <a:gd name="adj2" fmla="val 50000"/>
          </a:avLst>
        </a:prstGeom>
        <a:solidFill>
          <a:schemeClr val="dk2">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1155700">
            <a:lnSpc>
              <a:spcPct val="90000"/>
            </a:lnSpc>
            <a:spcBef>
              <a:spcPct val="0"/>
            </a:spcBef>
            <a:spcAft>
              <a:spcPct val="35000"/>
            </a:spcAft>
          </a:pPr>
          <a:endParaRPr lang="el-GR" sz="2600" kern="1200"/>
        </a:p>
      </dsp:txBody>
      <dsp:txXfrm>
        <a:off x="3809340" y="3250140"/>
        <a:ext cx="2147160" cy="37254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BAFA01-3061-49BF-9D6A-CEF0262C8B8B}">
      <dsp:nvSpPr>
        <dsp:cNvPr id="0" name=""/>
        <dsp:cNvSpPr/>
      </dsp:nvSpPr>
      <dsp:spPr>
        <a:xfrm>
          <a:off x="1646769" y="0"/>
          <a:ext cx="8898460" cy="1176695"/>
        </a:xfrm>
        <a:prstGeom prst="roundRect">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l-GR" sz="2800" b="1" kern="1200" dirty="0" smtClean="0">
              <a:solidFill>
                <a:schemeClr val="bg2">
                  <a:lumMod val="25000"/>
                </a:schemeClr>
              </a:solidFill>
              <a:ea typeface="Segoe UI Symbol" panose="020B0502040204020203" pitchFamily="34" charset="0"/>
            </a:rPr>
            <a:t>Δράσεις διάγνωσης παρακολούθηση &amp; ανάλυση εξελίξεων και μεταβολών δεξιοτήτων επαγγελμάτων</a:t>
          </a:r>
        </a:p>
      </dsp:txBody>
      <dsp:txXfrm>
        <a:off x="1704211" y="57442"/>
        <a:ext cx="8783576" cy="106181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BAFA01-3061-49BF-9D6A-CEF0262C8B8B}">
      <dsp:nvSpPr>
        <dsp:cNvPr id="0" name=""/>
        <dsp:cNvSpPr/>
      </dsp:nvSpPr>
      <dsp:spPr>
        <a:xfrm>
          <a:off x="1884524" y="0"/>
          <a:ext cx="8606995" cy="1030963"/>
        </a:xfrm>
        <a:prstGeom prst="roundRect">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l-GR" sz="2800" b="1" kern="1200" dirty="0" smtClean="0">
              <a:solidFill>
                <a:schemeClr val="bg2">
                  <a:lumMod val="25000"/>
                </a:schemeClr>
              </a:solidFill>
              <a:ea typeface="Segoe UI Symbol" panose="020B0502040204020203" pitchFamily="34" charset="0"/>
            </a:rPr>
            <a:t>Δράσεις διάγνωσης παρακολούθηση &amp; ανάλυση εξελίξεων και μεταβολών δεξιοτήτων επαγγελμάτων</a:t>
          </a:r>
        </a:p>
      </dsp:txBody>
      <dsp:txXfrm>
        <a:off x="1934851" y="50327"/>
        <a:ext cx="8506341" cy="93030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BAFA01-3061-49BF-9D6A-CEF0262C8B8B}">
      <dsp:nvSpPr>
        <dsp:cNvPr id="0" name=""/>
        <dsp:cNvSpPr/>
      </dsp:nvSpPr>
      <dsp:spPr>
        <a:xfrm>
          <a:off x="1811657" y="0"/>
          <a:ext cx="8752728" cy="1883618"/>
        </a:xfrm>
        <a:prstGeom prst="roundRect">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t" anchorCtr="0">
          <a:noAutofit/>
        </a:bodyPr>
        <a:lstStyle/>
        <a:p>
          <a:pPr lvl="0" algn="ctr" defTabSz="1244600">
            <a:lnSpc>
              <a:spcPct val="90000"/>
            </a:lnSpc>
            <a:spcBef>
              <a:spcPct val="0"/>
            </a:spcBef>
            <a:spcAft>
              <a:spcPct val="35000"/>
            </a:spcAft>
          </a:pPr>
          <a:r>
            <a:rPr lang="el-GR" sz="2800" b="1" kern="1200" dirty="0" smtClean="0">
              <a:solidFill>
                <a:schemeClr val="bg2">
                  <a:lumMod val="25000"/>
                </a:schemeClr>
              </a:solidFill>
              <a:ea typeface="Segoe UI Symbol" panose="020B0502040204020203" pitchFamily="34" charset="0"/>
            </a:rPr>
            <a:t>Παρεμβάσεις των Κοινωνικών Εταίρων για τη διερεύνηση δεξιοτήτων στο πλαίσιο του Μηχανισμού Διάγνωσης Αναγκών της αγοράς εργασίας</a:t>
          </a:r>
          <a:r>
            <a:rPr lang="en-US" sz="2800" b="1" kern="1200" dirty="0" smtClean="0">
              <a:solidFill>
                <a:schemeClr val="bg2">
                  <a:lumMod val="25000"/>
                </a:schemeClr>
              </a:solidFill>
              <a:ea typeface="Segoe UI Symbol" panose="020B0502040204020203" pitchFamily="34" charset="0"/>
            </a:rPr>
            <a:t> </a:t>
          </a:r>
          <a:endParaRPr lang="el-GR" sz="2800" b="1" kern="1200" dirty="0" smtClean="0">
            <a:solidFill>
              <a:schemeClr val="bg2">
                <a:lumMod val="25000"/>
              </a:schemeClr>
            </a:solidFill>
            <a:ea typeface="Segoe UI Symbol" panose="020B0502040204020203" pitchFamily="34" charset="0"/>
          </a:endParaRPr>
        </a:p>
        <a:p>
          <a:pPr lvl="0" algn="ctr" defTabSz="1244600">
            <a:lnSpc>
              <a:spcPct val="90000"/>
            </a:lnSpc>
            <a:spcBef>
              <a:spcPct val="0"/>
            </a:spcBef>
            <a:spcAft>
              <a:spcPct val="35000"/>
            </a:spcAft>
          </a:pPr>
          <a:r>
            <a:rPr lang="en-US" sz="2400" b="0" kern="1200" dirty="0" smtClean="0">
              <a:solidFill>
                <a:schemeClr val="bg2">
                  <a:lumMod val="25000"/>
                </a:schemeClr>
              </a:solidFill>
              <a:ea typeface="Segoe UI Symbol" panose="020B0502040204020203" pitchFamily="34" charset="0"/>
            </a:rPr>
            <a:t>(MIS 5031891)</a:t>
          </a:r>
          <a:endParaRPr lang="el-GR" sz="2400" b="0" kern="1200" dirty="0" smtClean="0">
            <a:solidFill>
              <a:schemeClr val="bg2">
                <a:lumMod val="25000"/>
              </a:schemeClr>
            </a:solidFill>
            <a:ea typeface="Segoe UI Symbol" panose="020B0502040204020203" pitchFamily="34" charset="0"/>
          </a:endParaRPr>
        </a:p>
        <a:p>
          <a:pPr lvl="0" algn="ctr" defTabSz="1244600">
            <a:lnSpc>
              <a:spcPct val="90000"/>
            </a:lnSpc>
            <a:spcBef>
              <a:spcPct val="0"/>
            </a:spcBef>
            <a:spcAft>
              <a:spcPct val="35000"/>
            </a:spcAft>
          </a:pPr>
          <a:endParaRPr lang="el-GR" sz="2800" b="1" kern="1200" dirty="0">
            <a:solidFill>
              <a:schemeClr val="bg2">
                <a:lumMod val="25000"/>
              </a:schemeClr>
            </a:solidFill>
            <a:ea typeface="Segoe UI Symbol" panose="020B0502040204020203" pitchFamily="34" charset="0"/>
          </a:endParaRPr>
        </a:p>
      </dsp:txBody>
      <dsp:txXfrm>
        <a:off x="1903608" y="91951"/>
        <a:ext cx="8568826" cy="169971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BAFA01-3061-49BF-9D6A-CEF0262C8B8B}">
      <dsp:nvSpPr>
        <dsp:cNvPr id="0" name=""/>
        <dsp:cNvSpPr/>
      </dsp:nvSpPr>
      <dsp:spPr>
        <a:xfrm>
          <a:off x="1811657" y="0"/>
          <a:ext cx="8752728" cy="1737885"/>
        </a:xfrm>
        <a:prstGeom prst="roundRect">
          <a:avLst/>
        </a:prstGeom>
        <a:solidFill>
          <a:schemeClr val="bg2"/>
        </a:solidFill>
        <a:ln w="25400" cap="flat" cmpd="sng" algn="ctr">
          <a:solidFill>
            <a:srgbClr val="FFC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l-GR" sz="2800" b="1" kern="1200" dirty="0" smtClean="0">
              <a:solidFill>
                <a:schemeClr val="bg2">
                  <a:lumMod val="25000"/>
                </a:schemeClr>
              </a:solidFill>
              <a:ea typeface="Segoe UI Symbol" panose="020B0502040204020203" pitchFamily="34" charset="0"/>
            </a:rPr>
            <a:t>Παρεμβάσεις των Κοινωνικών Εταίρων για τη διερεύνηση δεξιοτήτων στο πλαίσιο του Μηχανισμού Διάγνωσης Αναγκών της αγοράς εργασίας </a:t>
          </a:r>
        </a:p>
        <a:p>
          <a:pPr lvl="0" algn="ctr" defTabSz="1244600">
            <a:lnSpc>
              <a:spcPct val="90000"/>
            </a:lnSpc>
            <a:spcBef>
              <a:spcPct val="0"/>
            </a:spcBef>
            <a:spcAft>
              <a:spcPct val="35000"/>
            </a:spcAft>
          </a:pPr>
          <a:r>
            <a:rPr lang="en-US" sz="2400" b="0" kern="1200" dirty="0" smtClean="0">
              <a:solidFill>
                <a:schemeClr val="bg2">
                  <a:lumMod val="25000"/>
                </a:schemeClr>
              </a:solidFill>
              <a:ea typeface="Segoe UI Symbol" panose="020B0502040204020203" pitchFamily="34" charset="0"/>
            </a:rPr>
            <a:t>(MIS 5031891)</a:t>
          </a:r>
          <a:endParaRPr lang="el-GR" sz="2400" b="0" kern="1200" dirty="0">
            <a:solidFill>
              <a:schemeClr val="bg2">
                <a:lumMod val="25000"/>
              </a:schemeClr>
            </a:solidFill>
            <a:ea typeface="Segoe UI Symbol" panose="020B0502040204020203" pitchFamily="34" charset="0"/>
          </a:endParaRPr>
        </a:p>
      </dsp:txBody>
      <dsp:txXfrm>
        <a:off x="1896494" y="84837"/>
        <a:ext cx="8583054" cy="156821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BAFA01-3061-49BF-9D6A-CEF0262C8B8B}">
      <dsp:nvSpPr>
        <dsp:cNvPr id="0" name=""/>
        <dsp:cNvSpPr/>
      </dsp:nvSpPr>
      <dsp:spPr>
        <a:xfrm>
          <a:off x="1787963" y="0"/>
          <a:ext cx="8800117" cy="1759625"/>
        </a:xfrm>
        <a:prstGeom prst="roundRect">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t" anchorCtr="0">
          <a:noAutofit/>
        </a:bodyPr>
        <a:lstStyle/>
        <a:p>
          <a:pPr lvl="0" algn="ctr" defTabSz="1244600">
            <a:lnSpc>
              <a:spcPct val="90000"/>
            </a:lnSpc>
            <a:spcBef>
              <a:spcPct val="0"/>
            </a:spcBef>
            <a:spcAft>
              <a:spcPct val="35000"/>
            </a:spcAft>
          </a:pPr>
          <a:r>
            <a:rPr lang="el-GR" sz="2800" b="1" kern="1200" dirty="0" smtClean="0">
              <a:solidFill>
                <a:schemeClr val="bg2">
                  <a:lumMod val="25000"/>
                </a:schemeClr>
              </a:solidFill>
              <a:ea typeface="Segoe UI Symbol" panose="020B0502040204020203" pitchFamily="34" charset="0"/>
            </a:rPr>
            <a:t>Παρεμβάσεις των Κοινωνικών Εταίρων για τη διερεύνηση δεξιοτήτων στο πλαίσιο του Μηχανισμού Διάγνωσης Αναγκών της αγοράς εργασίας</a:t>
          </a:r>
          <a:r>
            <a:rPr lang="en-US" sz="2800" b="1" kern="1200" dirty="0" smtClean="0">
              <a:solidFill>
                <a:schemeClr val="bg2">
                  <a:lumMod val="25000"/>
                </a:schemeClr>
              </a:solidFill>
              <a:ea typeface="Segoe UI Symbol" panose="020B0502040204020203" pitchFamily="34" charset="0"/>
            </a:rPr>
            <a:t> </a:t>
          </a:r>
          <a:endParaRPr lang="el-GR" sz="2800" b="1" kern="1200" dirty="0" smtClean="0">
            <a:solidFill>
              <a:schemeClr val="bg2">
                <a:lumMod val="25000"/>
              </a:schemeClr>
            </a:solidFill>
            <a:ea typeface="Segoe UI Symbol" panose="020B0502040204020203" pitchFamily="34" charset="0"/>
          </a:endParaRPr>
        </a:p>
        <a:p>
          <a:pPr lvl="0" algn="ctr" defTabSz="1244600">
            <a:lnSpc>
              <a:spcPct val="90000"/>
            </a:lnSpc>
            <a:spcBef>
              <a:spcPct val="0"/>
            </a:spcBef>
            <a:spcAft>
              <a:spcPct val="35000"/>
            </a:spcAft>
          </a:pPr>
          <a:r>
            <a:rPr lang="en-US" sz="2000" b="0" kern="1200" dirty="0" smtClean="0">
              <a:solidFill>
                <a:schemeClr val="bg2">
                  <a:lumMod val="25000"/>
                </a:schemeClr>
              </a:solidFill>
              <a:ea typeface="Segoe UI Symbol" panose="020B0502040204020203" pitchFamily="34" charset="0"/>
            </a:rPr>
            <a:t>(MIS 5031891)</a:t>
          </a:r>
        </a:p>
        <a:p>
          <a:pPr lvl="0" algn="ctr" defTabSz="1244600">
            <a:lnSpc>
              <a:spcPct val="90000"/>
            </a:lnSpc>
            <a:spcBef>
              <a:spcPct val="0"/>
            </a:spcBef>
            <a:spcAft>
              <a:spcPct val="35000"/>
            </a:spcAft>
          </a:pPr>
          <a:endParaRPr lang="el-GR" sz="1800" b="1" kern="1200" dirty="0">
            <a:solidFill>
              <a:schemeClr val="bg2">
                <a:lumMod val="25000"/>
              </a:schemeClr>
            </a:solidFill>
            <a:ea typeface="Segoe UI Symbol" panose="020B0502040204020203" pitchFamily="34" charset="0"/>
          </a:endParaRPr>
        </a:p>
      </dsp:txBody>
      <dsp:txXfrm>
        <a:off x="1873861" y="85898"/>
        <a:ext cx="8628321" cy="1587829"/>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16T20:55:17.204"/>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1,'0'0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D027BD-3CB0-4512-9BB7-611B0940E0EB}" type="datetimeFigureOut">
              <a:rPr lang="el-GR" smtClean="0"/>
              <a:t>2/10/2023</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EB2ABC-955C-4323-9A05-255115CDF066}" type="slidenum">
              <a:rPr lang="el-GR" smtClean="0"/>
              <a:t>‹#›</a:t>
            </a:fld>
            <a:endParaRPr lang="el-GR"/>
          </a:p>
        </p:txBody>
      </p:sp>
    </p:spTree>
    <p:extLst>
      <p:ext uri="{BB962C8B-B14F-4D97-AF65-F5344CB8AC3E}">
        <p14:creationId xmlns:p14="http://schemas.microsoft.com/office/powerpoint/2010/main" val="17844364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Άνω</a:t>
            </a:r>
            <a:r>
              <a:rPr lang="el-GR" baseline="0" dirty="0" smtClean="0"/>
              <a:t> των ορίων 207000. </a:t>
            </a:r>
            <a:r>
              <a:rPr lang="el-GR" dirty="0" smtClean="0"/>
              <a:t>Διενέργεια</a:t>
            </a:r>
            <a:r>
              <a:rPr lang="el-GR" baseline="0" dirty="0" smtClean="0"/>
              <a:t> όλων των σταδίων γίνεται ηλεκτρονικά. ΕΥΔ – έλεγχος νομιμότητας. Αποσφράγιση τεχνικής οικονομικής προσφοράς , πρακτικά αξιολόγησης, διευκρινίσεις. Ενστάσεις..</a:t>
            </a:r>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1BAA3B-74CA-43A8-8437-644C19159A3B}"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903611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Με</a:t>
            </a:r>
            <a:r>
              <a:rPr lang="el-GR" baseline="0" dirty="0" smtClean="0"/>
              <a:t> στόχο τη δημιουργία ενός ποιοτικότερου θεσμικού πλαισίου για την ανάπτυξη της δια βίου μάθησης, της πιστοποίησης και του ανθρώπινου δυναμικού</a:t>
            </a:r>
            <a:endParaRPr lang="el-GR" dirty="0"/>
          </a:p>
        </p:txBody>
      </p:sp>
      <p:sp>
        <p:nvSpPr>
          <p:cNvPr id="4" name="Θέση αριθμού διαφάνειας 3"/>
          <p:cNvSpPr>
            <a:spLocks noGrp="1"/>
          </p:cNvSpPr>
          <p:nvPr>
            <p:ph type="sldNum" sz="quarter" idx="10"/>
          </p:nvPr>
        </p:nvSpPr>
        <p:spPr/>
        <p:txBody>
          <a:bodyPr/>
          <a:lstStyle/>
          <a:p>
            <a:fld id="{CEEB2ABC-955C-4323-9A05-255115CDF066}" type="slidenum">
              <a:rPr lang="el-GR" smtClean="0"/>
              <a:t>25</a:t>
            </a:fld>
            <a:endParaRPr lang="el-GR"/>
          </a:p>
        </p:txBody>
      </p:sp>
    </p:spTree>
    <p:extLst>
      <p:ext uri="{BB962C8B-B14F-4D97-AF65-F5344CB8AC3E}">
        <p14:creationId xmlns:p14="http://schemas.microsoft.com/office/powerpoint/2010/main" val="21835860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Επαναπροσδιορίσαμε / Αναθεωρήσαμε</a:t>
            </a:r>
            <a:r>
              <a:rPr lang="el-GR" baseline="0" dirty="0" smtClean="0"/>
              <a:t> </a:t>
            </a:r>
            <a:r>
              <a:rPr lang="el-GR" dirty="0" smtClean="0"/>
              <a:t>τη μεθοδολογία ανάπτυξης ΕΠ, στα οποία πλέον</a:t>
            </a:r>
            <a:r>
              <a:rPr lang="el-GR" baseline="0" dirty="0" smtClean="0"/>
              <a:t> -βάσει και της νέας μεθοδολογίας- έχουν ενταχθεί και τα ΠΕΠ. </a:t>
            </a:r>
          </a:p>
          <a:p>
            <a:r>
              <a:rPr lang="el-GR" baseline="0" dirty="0" smtClean="0"/>
              <a:t>Για την ανάπτυξη της μεθοδολογίας συνεργαστήκαμε για μεγάλο χρονικό διάστημα και στενά με το Υπουργείο Εργασίας, το Υπουργείο Παιδείας, τον ΟΑΕΔ, αλλά κυρίως με το ΙΜΕ ΓΣΕΒΕΕ.</a:t>
            </a:r>
          </a:p>
          <a:p>
            <a:r>
              <a:rPr lang="el-GR" baseline="0" dirty="0" smtClean="0"/>
              <a:t>Η νέα μεθοδολογία έχει εγκριθεί από τον ΕΟΠΠΕΠ – που είναι και ο αρμόδιος φορέας για την πιστοποίηση των ΕΠ – και αποτελεί πλέον το επίσημο εθνικό εργαλείο για την ανάπτυξη ΕΠ και ΠΕΠ.</a:t>
            </a:r>
            <a:endParaRPr lang="el-GR" dirty="0"/>
          </a:p>
        </p:txBody>
      </p:sp>
      <p:sp>
        <p:nvSpPr>
          <p:cNvPr id="4" name="Θέση αριθμού διαφάνειας 3"/>
          <p:cNvSpPr>
            <a:spLocks noGrp="1"/>
          </p:cNvSpPr>
          <p:nvPr>
            <p:ph type="sldNum" sz="quarter" idx="10"/>
          </p:nvPr>
        </p:nvSpPr>
        <p:spPr/>
        <p:txBody>
          <a:bodyPr/>
          <a:lstStyle/>
          <a:p>
            <a:fld id="{CEEB2ABC-955C-4323-9A05-255115CDF066}" type="slidenum">
              <a:rPr lang="el-GR" smtClean="0"/>
              <a:t>26</a:t>
            </a:fld>
            <a:endParaRPr lang="el-GR"/>
          </a:p>
        </p:txBody>
      </p:sp>
    </p:spTree>
    <p:extLst>
      <p:ext uri="{BB962C8B-B14F-4D97-AF65-F5344CB8AC3E}">
        <p14:creationId xmlns:p14="http://schemas.microsoft.com/office/powerpoint/2010/main" val="181078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Έτσι</a:t>
            </a:r>
            <a:r>
              <a:rPr lang="el-GR" baseline="0" dirty="0" smtClean="0"/>
              <a:t> λοιπόν, συστάθηκαν ομάδες συγγραφέων, εμπειρογνωμόνων, πληροφορητών, συμβούλων μεθοδολογίας </a:t>
            </a:r>
            <a:r>
              <a:rPr lang="el-GR" baseline="0" dirty="0" err="1" smtClean="0"/>
              <a:t>κλπ</a:t>
            </a:r>
            <a:r>
              <a:rPr lang="el-GR" baseline="0" dirty="0" smtClean="0"/>
              <a:t> και με τη νέα μεθοδολογία αναπτύχθηκαν 30 ΕΠ και 30 ΠΕΠ.</a:t>
            </a:r>
          </a:p>
          <a:p>
            <a:r>
              <a:rPr lang="el-GR" baseline="0" dirty="0" smtClean="0"/>
              <a:t>Τα νέα αυτά ΕΠ έχουν κατατεθεί στον ΕΟΠΠΕΠ ώστε να ακολουθήσουν οι διαδικασίες πιστοποίησής τους.</a:t>
            </a:r>
            <a:endParaRPr lang="el-GR" dirty="0"/>
          </a:p>
        </p:txBody>
      </p:sp>
      <p:sp>
        <p:nvSpPr>
          <p:cNvPr id="4" name="Θέση αριθμού διαφάνειας 3"/>
          <p:cNvSpPr>
            <a:spLocks noGrp="1"/>
          </p:cNvSpPr>
          <p:nvPr>
            <p:ph type="sldNum" sz="quarter" idx="10"/>
          </p:nvPr>
        </p:nvSpPr>
        <p:spPr/>
        <p:txBody>
          <a:bodyPr/>
          <a:lstStyle/>
          <a:p>
            <a:fld id="{CEEB2ABC-955C-4323-9A05-255115CDF066}" type="slidenum">
              <a:rPr lang="el-GR" smtClean="0"/>
              <a:t>27</a:t>
            </a:fld>
            <a:endParaRPr lang="el-GR"/>
          </a:p>
        </p:txBody>
      </p:sp>
    </p:spTree>
    <p:extLst>
      <p:ext uri="{BB962C8B-B14F-4D97-AF65-F5344CB8AC3E}">
        <p14:creationId xmlns:p14="http://schemas.microsoft.com/office/powerpoint/2010/main" val="33799901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Κατόπιν,</a:t>
            </a:r>
            <a:r>
              <a:rPr lang="el-GR" baseline="0" dirty="0" smtClean="0"/>
              <a:t> για κάθε επάγγελμα αναπτύχθηκε </a:t>
            </a:r>
            <a:r>
              <a:rPr lang="el-GR" baseline="0" dirty="0" err="1" smtClean="0"/>
              <a:t>Εκπ</a:t>
            </a:r>
            <a:r>
              <a:rPr lang="el-GR" baseline="0" dirty="0" smtClean="0"/>
              <a:t>. Υλικό για το σύνολο του επαγγέλματος, σύμφωνο με τις αρχές και τους κανόνες της εκπαίδευσης ενηλίκων και σύμφωνα με τις ενότητες των προσδοκώμενων μαθησιακών αποτελεσμάτων, όπως αυτές προέκυψαν κατά την ανάλυση του ΕΠ και κατόπιν του ΠΕΠ.</a:t>
            </a:r>
            <a:endParaRPr lang="el-GR" dirty="0"/>
          </a:p>
        </p:txBody>
      </p:sp>
      <p:sp>
        <p:nvSpPr>
          <p:cNvPr id="4" name="Θέση αριθμού διαφάνειας 3"/>
          <p:cNvSpPr>
            <a:spLocks noGrp="1"/>
          </p:cNvSpPr>
          <p:nvPr>
            <p:ph type="sldNum" sz="quarter" idx="10"/>
          </p:nvPr>
        </p:nvSpPr>
        <p:spPr/>
        <p:txBody>
          <a:bodyPr/>
          <a:lstStyle/>
          <a:p>
            <a:fld id="{CEEB2ABC-955C-4323-9A05-255115CDF066}" type="slidenum">
              <a:rPr lang="el-GR" smtClean="0"/>
              <a:t>28</a:t>
            </a:fld>
            <a:endParaRPr lang="el-GR"/>
          </a:p>
        </p:txBody>
      </p:sp>
    </p:spTree>
    <p:extLst>
      <p:ext uri="{BB962C8B-B14F-4D97-AF65-F5344CB8AC3E}">
        <p14:creationId xmlns:p14="http://schemas.microsoft.com/office/powerpoint/2010/main" val="1385085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Ταυτόχρονα,</a:t>
            </a:r>
            <a:r>
              <a:rPr lang="el-GR" baseline="0" dirty="0" smtClean="0"/>
              <a:t> κάθε </a:t>
            </a:r>
            <a:r>
              <a:rPr lang="el-GR" baseline="0" dirty="0" err="1" smtClean="0"/>
              <a:t>Εκπ</a:t>
            </a:r>
            <a:r>
              <a:rPr lang="el-GR" baseline="0" dirty="0" smtClean="0"/>
              <a:t>. υλικό περιλαμβάνει τον αντίστοιχο Οδηγό εκπαίδευσης αλλά και τις αντίστοιχες Τράπεζες θεμάτων με τουλάχιστον 200 θέματα διαβαθμισμένης δυσκολίας για την πιστοποίηση των προσόντων.</a:t>
            </a:r>
            <a:endParaRPr lang="el-GR" dirty="0"/>
          </a:p>
        </p:txBody>
      </p:sp>
      <p:sp>
        <p:nvSpPr>
          <p:cNvPr id="4" name="Θέση αριθμού διαφάνειας 3"/>
          <p:cNvSpPr>
            <a:spLocks noGrp="1"/>
          </p:cNvSpPr>
          <p:nvPr>
            <p:ph type="sldNum" sz="quarter" idx="10"/>
          </p:nvPr>
        </p:nvSpPr>
        <p:spPr/>
        <p:txBody>
          <a:bodyPr/>
          <a:lstStyle/>
          <a:p>
            <a:fld id="{CEEB2ABC-955C-4323-9A05-255115CDF066}" type="slidenum">
              <a:rPr lang="el-GR" smtClean="0"/>
              <a:t>29</a:t>
            </a:fld>
            <a:endParaRPr lang="el-GR"/>
          </a:p>
        </p:txBody>
      </p:sp>
    </p:spTree>
    <p:extLst>
      <p:ext uri="{BB962C8B-B14F-4D97-AF65-F5344CB8AC3E}">
        <p14:creationId xmlns:p14="http://schemas.microsoft.com/office/powerpoint/2010/main" val="29266413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Τέλος,</a:t>
            </a:r>
            <a:r>
              <a:rPr lang="el-GR" baseline="0" dirty="0" smtClean="0"/>
              <a:t> κάθε επάγγελμα συνοδεύεται από τον αντίστοιχο ΕΚΠ, ο οποίος και περιγράφει πλήρως τον εξεταστικό μηχανισμό που ακολουθείται για την πιστοποίηση των Γ-Δ-Ι του εκάστοτε επαγγελματία.</a:t>
            </a:r>
          </a:p>
          <a:p>
            <a:r>
              <a:rPr lang="el-GR" baseline="0" dirty="0" smtClean="0"/>
              <a:t>Τι παρατηρούμε; Έχουμε περιγράψει αυτό που κάνει ο επαγγελματίας μέσω του ΕΠ, προσδιορίζουμε το ΠΕΠ προγραμμάτων επαγγελματικής εκπαίδευσης και κατάρτισης, παρέχουμε το αντίστοιχο εκπαιδευτικό υλικό, τον Οδηγό εκπαίδευσης, τις τράπεζες θεμάτων και τέλος περιγράφουμε τον αντίστοιχο εξεταστικό μηχανισμό για την πιστοποίηση του επαγγελματία. Έχουμε παρέμβει σε όλο το σύστημα…</a:t>
            </a:r>
            <a:endParaRPr lang="el-GR" dirty="0"/>
          </a:p>
        </p:txBody>
      </p:sp>
      <p:sp>
        <p:nvSpPr>
          <p:cNvPr id="4" name="Θέση αριθμού διαφάνειας 3"/>
          <p:cNvSpPr>
            <a:spLocks noGrp="1"/>
          </p:cNvSpPr>
          <p:nvPr>
            <p:ph type="sldNum" sz="quarter" idx="10"/>
          </p:nvPr>
        </p:nvSpPr>
        <p:spPr/>
        <p:txBody>
          <a:bodyPr/>
          <a:lstStyle/>
          <a:p>
            <a:fld id="{CEEB2ABC-955C-4323-9A05-255115CDF066}" type="slidenum">
              <a:rPr lang="el-GR" smtClean="0"/>
              <a:t>30</a:t>
            </a:fld>
            <a:endParaRPr lang="el-GR"/>
          </a:p>
        </p:txBody>
      </p:sp>
    </p:spTree>
    <p:extLst>
      <p:ext uri="{BB962C8B-B14F-4D97-AF65-F5344CB8AC3E}">
        <p14:creationId xmlns:p14="http://schemas.microsoft.com/office/powerpoint/2010/main" val="34836852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Τέλος, για την καλύτερη</a:t>
            </a:r>
            <a:r>
              <a:rPr lang="el-GR" baseline="0" dirty="0" smtClean="0"/>
              <a:t> κατανόηση του επαγγέλματος και προκειμένου να γίνει πιο εύληπτη η πληροφορία που παρέχεται μέσω των ΕΠ, φτιάξαμε συνοδευτικά βίντεο σχεδόν για κάθε επάγγελμα που περιγράφουν πολύ σύντομα (2’-3’) αυτό που κάνει ο επαγγελματίας.</a:t>
            </a:r>
            <a:endParaRPr lang="el-GR" dirty="0"/>
          </a:p>
        </p:txBody>
      </p:sp>
      <p:sp>
        <p:nvSpPr>
          <p:cNvPr id="4" name="Θέση αριθμού διαφάνειας 3"/>
          <p:cNvSpPr>
            <a:spLocks noGrp="1"/>
          </p:cNvSpPr>
          <p:nvPr>
            <p:ph type="sldNum" sz="quarter" idx="10"/>
          </p:nvPr>
        </p:nvSpPr>
        <p:spPr/>
        <p:txBody>
          <a:bodyPr/>
          <a:lstStyle/>
          <a:p>
            <a:fld id="{CEEB2ABC-955C-4323-9A05-255115CDF066}" type="slidenum">
              <a:rPr lang="el-GR" smtClean="0"/>
              <a:t>31</a:t>
            </a:fld>
            <a:endParaRPr lang="el-GR"/>
          </a:p>
        </p:txBody>
      </p:sp>
    </p:spTree>
    <p:extLst>
      <p:ext uri="{BB962C8B-B14F-4D97-AF65-F5344CB8AC3E}">
        <p14:creationId xmlns:p14="http://schemas.microsoft.com/office/powerpoint/2010/main" val="5278689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Ταυτόχρονα,</a:t>
            </a:r>
            <a:r>
              <a:rPr lang="el-GR" baseline="0" dirty="0" smtClean="0"/>
              <a:t> αναπτύσσονται 100 επιπλέον ΕΠ και ΠΕΠ. Ορισμένα έχουν ήδη ολοκληρωθεί, άλλα πρόκειται για ολοκληρωθούν άμεσα, ενώ για άλλα βρισκόμαστε στη φάση της σύστασης των ομάδων εργασίας προκειμένου να ξεκινήσουν τις εργασίες τους.</a:t>
            </a:r>
          </a:p>
          <a:p>
            <a:r>
              <a:rPr lang="el-GR" baseline="0" dirty="0" smtClean="0"/>
              <a:t>Επισημαίνω τον Εκπαιδευτή Ενηλίκων μιας και την ανάπτυξη του εν λόγω ΕΠ έχει αναλάβει εξ ολοκλήρου τακτικό προσωπικό του ΙΝΕ. </a:t>
            </a:r>
            <a:endParaRPr lang="el-GR" dirty="0"/>
          </a:p>
        </p:txBody>
      </p:sp>
      <p:sp>
        <p:nvSpPr>
          <p:cNvPr id="4" name="Θέση αριθμού διαφάνειας 3"/>
          <p:cNvSpPr>
            <a:spLocks noGrp="1"/>
          </p:cNvSpPr>
          <p:nvPr>
            <p:ph type="sldNum" sz="quarter" idx="10"/>
          </p:nvPr>
        </p:nvSpPr>
        <p:spPr/>
        <p:txBody>
          <a:bodyPr/>
          <a:lstStyle/>
          <a:p>
            <a:fld id="{CEEB2ABC-955C-4323-9A05-255115CDF066}" type="slidenum">
              <a:rPr lang="el-GR" smtClean="0"/>
              <a:t>32</a:t>
            </a:fld>
            <a:endParaRPr lang="el-GR"/>
          </a:p>
        </p:txBody>
      </p:sp>
    </p:spTree>
    <p:extLst>
      <p:ext uri="{BB962C8B-B14F-4D97-AF65-F5344CB8AC3E}">
        <p14:creationId xmlns:p14="http://schemas.microsoft.com/office/powerpoint/2010/main" val="13644079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Το σύνολο των παραδοτέων,</a:t>
            </a:r>
            <a:r>
              <a:rPr lang="el-GR" baseline="0" dirty="0" smtClean="0"/>
              <a:t> από το ΕΠ ως τους ΕΚΠ έχουν ήδη υποβληθεί στους αρμόδιους φορείς και στον ΕΟΠΠΕΠ προς πιστοποίηση, ενώ είναι στη διάθεση των Ομοσπονδιών και των Σωματείων μας. </a:t>
            </a:r>
          </a:p>
          <a:p>
            <a:r>
              <a:rPr lang="el-GR" baseline="0" dirty="0" smtClean="0"/>
              <a:t>Ωστόσο, κατά τον σχεδιασμό των δράσεων μας σκεφτήκαμε τη δημιουργία ενός ευρετηρίου επαγγελμάτων και δεξιοτήτων, το οποίο εκτός από τη συγκέντρωση της πληροφορίας, θα παρέχει περαιτέρω δυνατότητες στους χρήστες του για τις οποίες θα σας μιλήσει </a:t>
            </a:r>
            <a:r>
              <a:rPr lang="el-GR" baseline="0" smtClean="0"/>
              <a:t>η Ρένα</a:t>
            </a:r>
            <a:endParaRPr lang="el-GR" dirty="0"/>
          </a:p>
        </p:txBody>
      </p:sp>
      <p:sp>
        <p:nvSpPr>
          <p:cNvPr id="4" name="Θέση αριθμού διαφάνειας 3"/>
          <p:cNvSpPr>
            <a:spLocks noGrp="1"/>
          </p:cNvSpPr>
          <p:nvPr>
            <p:ph type="sldNum" sz="quarter" idx="10"/>
          </p:nvPr>
        </p:nvSpPr>
        <p:spPr/>
        <p:txBody>
          <a:bodyPr/>
          <a:lstStyle/>
          <a:p>
            <a:fld id="{CEEB2ABC-955C-4323-9A05-255115CDF066}" type="slidenum">
              <a:rPr lang="el-GR" smtClean="0"/>
              <a:t>33</a:t>
            </a:fld>
            <a:endParaRPr lang="el-GR"/>
          </a:p>
        </p:txBody>
      </p:sp>
    </p:spTree>
    <p:extLst>
      <p:ext uri="{BB962C8B-B14F-4D97-AF65-F5344CB8AC3E}">
        <p14:creationId xmlns:p14="http://schemas.microsoft.com/office/powerpoint/2010/main" val="37720256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CEEB2ABC-955C-4323-9A05-255115CDF066}" type="slidenum">
              <a:rPr lang="el-GR" smtClean="0"/>
              <a:t>34</a:t>
            </a:fld>
            <a:endParaRPr lang="el-GR"/>
          </a:p>
        </p:txBody>
      </p:sp>
    </p:spTree>
    <p:extLst>
      <p:ext uri="{BB962C8B-B14F-4D97-AF65-F5344CB8AC3E}">
        <p14:creationId xmlns:p14="http://schemas.microsoft.com/office/powerpoint/2010/main" val="6182592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Άνω</a:t>
            </a:r>
            <a:r>
              <a:rPr lang="el-GR" baseline="0" dirty="0" smtClean="0"/>
              <a:t> των ορίων 207000. </a:t>
            </a:r>
            <a:r>
              <a:rPr lang="el-GR" dirty="0" smtClean="0"/>
              <a:t>Διενέργεια</a:t>
            </a:r>
            <a:r>
              <a:rPr lang="el-GR" baseline="0" dirty="0" smtClean="0"/>
              <a:t> όλων των σταδίων γίνεται ηλεκτρονικά. ΕΥΔ – έλεγχος νομιμότητας. Αποσφράγιση τεχνικής οικονομικής προσφοράς , πρακτικά αξιολόγησης, διευκρινίσεις. Ενστάσεις..</a:t>
            </a:r>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1BAA3B-74CA-43A8-8437-644C19159A3B}"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576776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Άνω</a:t>
            </a:r>
            <a:r>
              <a:rPr lang="el-GR" baseline="0" dirty="0" smtClean="0"/>
              <a:t> των ορίων 207000. </a:t>
            </a:r>
            <a:r>
              <a:rPr lang="el-GR" dirty="0" smtClean="0"/>
              <a:t>Διενέργεια</a:t>
            </a:r>
            <a:r>
              <a:rPr lang="el-GR" baseline="0" dirty="0" smtClean="0"/>
              <a:t> όλων των σταδίων γίνεται ηλεκτρονικά. ΕΥΔ – έλεγχος νομιμότητας. Αποσφράγιση τεχνικής οικονομικής προσφοράς , πρακτικά αξιολόγησης, διευκρινίσεις. Ενστάσεις..</a:t>
            </a:r>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1BAA3B-74CA-43A8-8437-644C19159A3B}"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056453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Άνω</a:t>
            </a:r>
            <a:r>
              <a:rPr lang="el-GR" baseline="0" dirty="0" smtClean="0"/>
              <a:t> των ορίων 207000. </a:t>
            </a:r>
            <a:r>
              <a:rPr lang="el-GR" dirty="0" smtClean="0"/>
              <a:t>Διενέργεια</a:t>
            </a:r>
            <a:r>
              <a:rPr lang="el-GR" baseline="0" dirty="0" smtClean="0"/>
              <a:t> όλων των σταδίων γίνεται ηλεκτρονικά. ΕΥΔ – έλεγχος νομιμότητας. Αποσφράγιση τεχνικής οικονομικής προσφοράς , πρακτικά αξιολόγησης, διευκρινίσεις. Ενστάσεις..</a:t>
            </a:r>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1BAA3B-74CA-43A8-8437-644C19159A3B}"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683346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Άνω</a:t>
            </a:r>
            <a:r>
              <a:rPr lang="el-GR" baseline="0" dirty="0" smtClean="0"/>
              <a:t> των ορίων 207000. </a:t>
            </a:r>
            <a:r>
              <a:rPr lang="el-GR" dirty="0" smtClean="0"/>
              <a:t>Διενέργεια</a:t>
            </a:r>
            <a:r>
              <a:rPr lang="el-GR" baseline="0" dirty="0" smtClean="0"/>
              <a:t> όλων των σταδίων γίνεται ηλεκτρονικά. ΕΥΔ – έλεγχος νομιμότητας. Αποσφράγιση τεχνικής οικονομικής προσφοράς , πρακτικά αξιολόγησης, διευκρινίσεις. Ενστάσεις..</a:t>
            </a:r>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1BAA3B-74CA-43A8-8437-644C19159A3B}"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89073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Άνω</a:t>
            </a:r>
            <a:r>
              <a:rPr lang="el-GR" baseline="0" dirty="0" smtClean="0"/>
              <a:t> των ορίων 207000. </a:t>
            </a:r>
            <a:r>
              <a:rPr lang="el-GR" dirty="0" smtClean="0"/>
              <a:t>Διενέργεια</a:t>
            </a:r>
            <a:r>
              <a:rPr lang="el-GR" baseline="0" dirty="0" smtClean="0"/>
              <a:t> όλων των σταδίων γίνεται ηλεκτρονικά. ΕΥΔ – έλεγχος νομιμότητας. Αποσφράγιση τεχνικής οικονομικής προσφοράς , πρακτικά αξιολόγησης, διευκρινίσεις. Ενστάσεις..</a:t>
            </a:r>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1BAA3B-74CA-43A8-8437-644C19159A3B}"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703093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Άνω</a:t>
            </a:r>
            <a:r>
              <a:rPr lang="el-GR" baseline="0" dirty="0" smtClean="0"/>
              <a:t> των ορίων 207000. </a:t>
            </a:r>
            <a:r>
              <a:rPr lang="el-GR" dirty="0" smtClean="0"/>
              <a:t>Διενέργεια</a:t>
            </a:r>
            <a:r>
              <a:rPr lang="el-GR" baseline="0" dirty="0" smtClean="0"/>
              <a:t> όλων των σταδίων γίνεται ηλεκτρονικά. ΕΥΔ – έλεγχος νομιμότητας. Αποσφράγιση τεχνικής οικονομικής προσφοράς , πρακτικά αξιολόγησης, διευκρινίσεις. Ενστάσεις..</a:t>
            </a:r>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1BAA3B-74CA-43A8-8437-644C19159A3B}"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547830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Άνω</a:t>
            </a:r>
            <a:r>
              <a:rPr lang="el-GR" baseline="0" dirty="0" smtClean="0"/>
              <a:t> των ορίων 207000. </a:t>
            </a:r>
            <a:r>
              <a:rPr lang="el-GR" dirty="0" smtClean="0"/>
              <a:t>Διενέργεια</a:t>
            </a:r>
            <a:r>
              <a:rPr lang="el-GR" baseline="0" dirty="0" smtClean="0"/>
              <a:t> όλων των σταδίων γίνεται ηλεκτρονικά. ΕΥΔ – έλεγχος νομιμότητας. Αποσφράγιση τεχνικής οικονομικής προσφοράς , πρακτικά αξιολόγησης, διευκρινίσεις. Ενστάσεις..</a:t>
            </a:r>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1BAA3B-74CA-43A8-8437-644C19159A3B}"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776005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Άνω</a:t>
            </a:r>
            <a:r>
              <a:rPr lang="el-GR" baseline="0" dirty="0" smtClean="0"/>
              <a:t> των ορίων 207000. </a:t>
            </a:r>
            <a:r>
              <a:rPr lang="el-GR" dirty="0" smtClean="0"/>
              <a:t>Διενέργεια</a:t>
            </a:r>
            <a:r>
              <a:rPr lang="el-GR" baseline="0" dirty="0" smtClean="0"/>
              <a:t> όλων των σταδίων γίνεται ηλεκτρονικά. ΕΥΔ – έλεγχος νομιμότητας. Αποσφράγιση τεχνικής οικονομικής προσφοράς , πρακτικά αξιολόγησης, διευκρινίσεις. Ενστάσεις..</a:t>
            </a:r>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1BAA3B-74CA-43A8-8437-644C19159A3B}"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449350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2902DAAC-2E1E-1996-AF81-F3C3E15F2F92}"/>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xmlns="" id="{DB2C2EC6-8E78-ECF8-DF2F-1ECAA85ED68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xmlns="" id="{35163249-6007-5AA1-8DA7-02CC5F6BA6A0}"/>
              </a:ext>
            </a:extLst>
          </p:cNvPr>
          <p:cNvSpPr>
            <a:spLocks noGrp="1"/>
          </p:cNvSpPr>
          <p:nvPr>
            <p:ph type="dt" sz="half" idx="10"/>
          </p:nvPr>
        </p:nvSpPr>
        <p:spPr/>
        <p:txBody>
          <a:bodyPr/>
          <a:lstStyle/>
          <a:p>
            <a:fld id="{7F51A6A8-13C3-4AEC-A000-23402FD22C1A}" type="datetimeFigureOut">
              <a:rPr lang="el-GR" smtClean="0"/>
              <a:t>2/10/2023</a:t>
            </a:fld>
            <a:endParaRPr lang="el-GR"/>
          </a:p>
        </p:txBody>
      </p:sp>
      <p:sp>
        <p:nvSpPr>
          <p:cNvPr id="5" name="Θέση υποσέλιδου 4">
            <a:extLst>
              <a:ext uri="{FF2B5EF4-FFF2-40B4-BE49-F238E27FC236}">
                <a16:creationId xmlns:a16="http://schemas.microsoft.com/office/drawing/2014/main" xmlns="" id="{EEC893C8-E256-3358-C8D8-37ABAAAC1BDF}"/>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xmlns="" id="{57FB91AB-E04B-B7E9-EBCF-6F509B1B5ECE}"/>
              </a:ext>
            </a:extLst>
          </p:cNvPr>
          <p:cNvSpPr>
            <a:spLocks noGrp="1"/>
          </p:cNvSpPr>
          <p:nvPr>
            <p:ph type="sldNum" sz="quarter" idx="12"/>
          </p:nvPr>
        </p:nvSpPr>
        <p:spPr/>
        <p:txBody>
          <a:bodyPr/>
          <a:lstStyle/>
          <a:p>
            <a:fld id="{E19618D3-4889-48DD-94B0-8C9A78843E88}" type="slidenum">
              <a:rPr lang="el-GR" smtClean="0"/>
              <a:t>‹#›</a:t>
            </a:fld>
            <a:endParaRPr lang="el-GR"/>
          </a:p>
        </p:txBody>
      </p:sp>
    </p:spTree>
    <p:extLst>
      <p:ext uri="{BB962C8B-B14F-4D97-AF65-F5344CB8AC3E}">
        <p14:creationId xmlns:p14="http://schemas.microsoft.com/office/powerpoint/2010/main" val="8580769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14458E0B-767D-6307-6A72-98236E7B8414}"/>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xmlns="" id="{FDABA6B5-90FB-BC50-4FCF-FCD67D8E996E}"/>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xmlns="" id="{486C2CDC-AA65-5A45-72AB-5EBB2EF8483E}"/>
              </a:ext>
            </a:extLst>
          </p:cNvPr>
          <p:cNvSpPr>
            <a:spLocks noGrp="1"/>
          </p:cNvSpPr>
          <p:nvPr>
            <p:ph type="dt" sz="half" idx="10"/>
          </p:nvPr>
        </p:nvSpPr>
        <p:spPr/>
        <p:txBody>
          <a:bodyPr/>
          <a:lstStyle/>
          <a:p>
            <a:fld id="{7F51A6A8-13C3-4AEC-A000-23402FD22C1A}" type="datetimeFigureOut">
              <a:rPr lang="el-GR" smtClean="0"/>
              <a:t>2/10/2023</a:t>
            </a:fld>
            <a:endParaRPr lang="el-GR"/>
          </a:p>
        </p:txBody>
      </p:sp>
      <p:sp>
        <p:nvSpPr>
          <p:cNvPr id="5" name="Θέση υποσέλιδου 4">
            <a:extLst>
              <a:ext uri="{FF2B5EF4-FFF2-40B4-BE49-F238E27FC236}">
                <a16:creationId xmlns:a16="http://schemas.microsoft.com/office/drawing/2014/main" xmlns="" id="{67145CC3-343C-77F6-9B64-6B0A2C2A7F27}"/>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xmlns="" id="{6020E8A2-8CE3-9F12-BBDA-4F1BA2FD6F88}"/>
              </a:ext>
            </a:extLst>
          </p:cNvPr>
          <p:cNvSpPr>
            <a:spLocks noGrp="1"/>
          </p:cNvSpPr>
          <p:nvPr>
            <p:ph type="sldNum" sz="quarter" idx="12"/>
          </p:nvPr>
        </p:nvSpPr>
        <p:spPr/>
        <p:txBody>
          <a:bodyPr/>
          <a:lstStyle/>
          <a:p>
            <a:fld id="{E19618D3-4889-48DD-94B0-8C9A78843E88}" type="slidenum">
              <a:rPr lang="el-GR" smtClean="0"/>
              <a:t>‹#›</a:t>
            </a:fld>
            <a:endParaRPr lang="el-GR"/>
          </a:p>
        </p:txBody>
      </p:sp>
    </p:spTree>
    <p:extLst>
      <p:ext uri="{BB962C8B-B14F-4D97-AF65-F5344CB8AC3E}">
        <p14:creationId xmlns:p14="http://schemas.microsoft.com/office/powerpoint/2010/main" val="17441642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xmlns="" id="{5A5883EC-C5D7-E776-15E9-616D7C2292CA}"/>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xmlns="" id="{425D233D-5DBA-2602-3FFE-998EC8FE28D3}"/>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xmlns="" id="{AF0118F9-6EA9-4456-A9F2-627F3766204D}"/>
              </a:ext>
            </a:extLst>
          </p:cNvPr>
          <p:cNvSpPr>
            <a:spLocks noGrp="1"/>
          </p:cNvSpPr>
          <p:nvPr>
            <p:ph type="dt" sz="half" idx="10"/>
          </p:nvPr>
        </p:nvSpPr>
        <p:spPr/>
        <p:txBody>
          <a:bodyPr/>
          <a:lstStyle/>
          <a:p>
            <a:fld id="{7F51A6A8-13C3-4AEC-A000-23402FD22C1A}" type="datetimeFigureOut">
              <a:rPr lang="el-GR" smtClean="0"/>
              <a:t>2/10/2023</a:t>
            </a:fld>
            <a:endParaRPr lang="el-GR"/>
          </a:p>
        </p:txBody>
      </p:sp>
      <p:sp>
        <p:nvSpPr>
          <p:cNvPr id="5" name="Θέση υποσέλιδου 4">
            <a:extLst>
              <a:ext uri="{FF2B5EF4-FFF2-40B4-BE49-F238E27FC236}">
                <a16:creationId xmlns:a16="http://schemas.microsoft.com/office/drawing/2014/main" xmlns="" id="{89F96C8B-A3D2-1BDA-74B2-55D1A481048D}"/>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xmlns="" id="{050EA3D0-D150-E34E-8965-A8074141C44F}"/>
              </a:ext>
            </a:extLst>
          </p:cNvPr>
          <p:cNvSpPr>
            <a:spLocks noGrp="1"/>
          </p:cNvSpPr>
          <p:nvPr>
            <p:ph type="sldNum" sz="quarter" idx="12"/>
          </p:nvPr>
        </p:nvSpPr>
        <p:spPr/>
        <p:txBody>
          <a:bodyPr/>
          <a:lstStyle/>
          <a:p>
            <a:fld id="{E19618D3-4889-48DD-94B0-8C9A78843E88}" type="slidenum">
              <a:rPr lang="el-GR" smtClean="0"/>
              <a:t>‹#›</a:t>
            </a:fld>
            <a:endParaRPr lang="el-GR"/>
          </a:p>
        </p:txBody>
      </p:sp>
    </p:spTree>
    <p:extLst>
      <p:ext uri="{BB962C8B-B14F-4D97-AF65-F5344CB8AC3E}">
        <p14:creationId xmlns:p14="http://schemas.microsoft.com/office/powerpoint/2010/main" val="10072648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914400" y="2130426"/>
            <a:ext cx="103632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665FCAED-7491-4949-A38D-631ACCBC757C}" type="datetimeFigureOut">
              <a:rPr lang="el-GR" smtClean="0"/>
              <a:t>2/10/2023</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A8270FB5-763E-4DCB-A17A-6598E03C7107}" type="slidenum">
              <a:rPr lang="el-GR" smtClean="0"/>
              <a:t>‹#›</a:t>
            </a:fld>
            <a:endParaRPr lang="el-GR"/>
          </a:p>
        </p:txBody>
      </p:sp>
    </p:spTree>
    <p:extLst>
      <p:ext uri="{BB962C8B-B14F-4D97-AF65-F5344CB8AC3E}">
        <p14:creationId xmlns:p14="http://schemas.microsoft.com/office/powerpoint/2010/main" val="36073148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665FCAED-7491-4949-A38D-631ACCBC757C}" type="datetimeFigureOut">
              <a:rPr lang="el-GR" smtClean="0"/>
              <a:t>2/10/2023</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A8270FB5-763E-4DCB-A17A-6598E03C7107}" type="slidenum">
              <a:rPr lang="el-GR" smtClean="0"/>
              <a:t>‹#›</a:t>
            </a:fld>
            <a:endParaRPr lang="el-GR"/>
          </a:p>
        </p:txBody>
      </p:sp>
    </p:spTree>
    <p:extLst>
      <p:ext uri="{BB962C8B-B14F-4D97-AF65-F5344CB8AC3E}">
        <p14:creationId xmlns:p14="http://schemas.microsoft.com/office/powerpoint/2010/main" val="21199062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963084" y="4406901"/>
            <a:ext cx="103632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665FCAED-7491-4949-A38D-631ACCBC757C}" type="datetimeFigureOut">
              <a:rPr lang="el-GR" smtClean="0"/>
              <a:t>2/10/2023</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A8270FB5-763E-4DCB-A17A-6598E03C7107}" type="slidenum">
              <a:rPr lang="el-GR" smtClean="0"/>
              <a:t>‹#›</a:t>
            </a:fld>
            <a:endParaRPr lang="el-GR"/>
          </a:p>
        </p:txBody>
      </p:sp>
    </p:spTree>
    <p:extLst>
      <p:ext uri="{BB962C8B-B14F-4D97-AF65-F5344CB8AC3E}">
        <p14:creationId xmlns:p14="http://schemas.microsoft.com/office/powerpoint/2010/main" val="8728731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665FCAED-7491-4949-A38D-631ACCBC757C}" type="datetimeFigureOut">
              <a:rPr lang="el-GR" smtClean="0"/>
              <a:t>2/10/2023</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A8270FB5-763E-4DCB-A17A-6598E03C7107}" type="slidenum">
              <a:rPr lang="el-GR" smtClean="0"/>
              <a:t>‹#›</a:t>
            </a:fld>
            <a:endParaRPr lang="el-GR"/>
          </a:p>
        </p:txBody>
      </p:sp>
    </p:spTree>
    <p:extLst>
      <p:ext uri="{BB962C8B-B14F-4D97-AF65-F5344CB8AC3E}">
        <p14:creationId xmlns:p14="http://schemas.microsoft.com/office/powerpoint/2010/main" val="7224321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665FCAED-7491-4949-A38D-631ACCBC757C}" type="datetimeFigureOut">
              <a:rPr lang="el-GR" smtClean="0"/>
              <a:t>2/10/2023</a:t>
            </a:fld>
            <a:endParaRPr lang="el-GR"/>
          </a:p>
        </p:txBody>
      </p:sp>
      <p:sp>
        <p:nvSpPr>
          <p:cNvPr id="8" name="Θέση υποσέλιδου 7"/>
          <p:cNvSpPr>
            <a:spLocks noGrp="1"/>
          </p:cNvSpPr>
          <p:nvPr>
            <p:ph type="ftr" sz="quarter" idx="11"/>
          </p:nvPr>
        </p:nvSpPr>
        <p:spPr/>
        <p:txBody>
          <a:bodyPr/>
          <a:lstStyle/>
          <a:p>
            <a:endParaRPr lang="el-GR"/>
          </a:p>
        </p:txBody>
      </p:sp>
      <p:sp>
        <p:nvSpPr>
          <p:cNvPr id="9" name="Θέση αριθμού διαφάνειας 8"/>
          <p:cNvSpPr>
            <a:spLocks noGrp="1"/>
          </p:cNvSpPr>
          <p:nvPr>
            <p:ph type="sldNum" sz="quarter" idx="12"/>
          </p:nvPr>
        </p:nvSpPr>
        <p:spPr/>
        <p:txBody>
          <a:bodyPr/>
          <a:lstStyle/>
          <a:p>
            <a:fld id="{A8270FB5-763E-4DCB-A17A-6598E03C7107}" type="slidenum">
              <a:rPr lang="el-GR" smtClean="0"/>
              <a:t>‹#›</a:t>
            </a:fld>
            <a:endParaRPr lang="el-GR"/>
          </a:p>
        </p:txBody>
      </p:sp>
    </p:spTree>
    <p:extLst>
      <p:ext uri="{BB962C8B-B14F-4D97-AF65-F5344CB8AC3E}">
        <p14:creationId xmlns:p14="http://schemas.microsoft.com/office/powerpoint/2010/main" val="4998096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665FCAED-7491-4949-A38D-631ACCBC757C}" type="datetimeFigureOut">
              <a:rPr lang="el-GR" smtClean="0"/>
              <a:t>2/10/2023</a:t>
            </a:fld>
            <a:endParaRPr lang="el-GR"/>
          </a:p>
        </p:txBody>
      </p:sp>
      <p:sp>
        <p:nvSpPr>
          <p:cNvPr id="4" name="Θέση υποσέλιδου 3"/>
          <p:cNvSpPr>
            <a:spLocks noGrp="1"/>
          </p:cNvSpPr>
          <p:nvPr>
            <p:ph type="ftr" sz="quarter" idx="11"/>
          </p:nvPr>
        </p:nvSpPr>
        <p:spPr/>
        <p:txBody>
          <a:bodyPr/>
          <a:lstStyle/>
          <a:p>
            <a:endParaRPr lang="el-GR"/>
          </a:p>
        </p:txBody>
      </p:sp>
      <p:sp>
        <p:nvSpPr>
          <p:cNvPr id="5" name="Θέση αριθμού διαφάνειας 4"/>
          <p:cNvSpPr>
            <a:spLocks noGrp="1"/>
          </p:cNvSpPr>
          <p:nvPr>
            <p:ph type="sldNum" sz="quarter" idx="12"/>
          </p:nvPr>
        </p:nvSpPr>
        <p:spPr/>
        <p:txBody>
          <a:bodyPr/>
          <a:lstStyle/>
          <a:p>
            <a:fld id="{A8270FB5-763E-4DCB-A17A-6598E03C7107}" type="slidenum">
              <a:rPr lang="el-GR" smtClean="0"/>
              <a:t>‹#›</a:t>
            </a:fld>
            <a:endParaRPr lang="el-GR"/>
          </a:p>
        </p:txBody>
      </p:sp>
    </p:spTree>
    <p:extLst>
      <p:ext uri="{BB962C8B-B14F-4D97-AF65-F5344CB8AC3E}">
        <p14:creationId xmlns:p14="http://schemas.microsoft.com/office/powerpoint/2010/main" val="5914777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665FCAED-7491-4949-A38D-631ACCBC757C}" type="datetimeFigureOut">
              <a:rPr lang="el-GR" smtClean="0"/>
              <a:t>2/10/2023</a:t>
            </a:fld>
            <a:endParaRPr lang="el-GR"/>
          </a:p>
        </p:txBody>
      </p:sp>
      <p:sp>
        <p:nvSpPr>
          <p:cNvPr id="3" name="Θέση υποσέλιδου 2"/>
          <p:cNvSpPr>
            <a:spLocks noGrp="1"/>
          </p:cNvSpPr>
          <p:nvPr>
            <p:ph type="ftr" sz="quarter" idx="11"/>
          </p:nvPr>
        </p:nvSpPr>
        <p:spPr/>
        <p:txBody>
          <a:bodyPr/>
          <a:lstStyle/>
          <a:p>
            <a:endParaRPr lang="el-GR"/>
          </a:p>
        </p:txBody>
      </p:sp>
      <p:sp>
        <p:nvSpPr>
          <p:cNvPr id="4" name="Θέση αριθμού διαφάνειας 3"/>
          <p:cNvSpPr>
            <a:spLocks noGrp="1"/>
          </p:cNvSpPr>
          <p:nvPr>
            <p:ph type="sldNum" sz="quarter" idx="12"/>
          </p:nvPr>
        </p:nvSpPr>
        <p:spPr/>
        <p:txBody>
          <a:bodyPr/>
          <a:lstStyle/>
          <a:p>
            <a:fld id="{A8270FB5-763E-4DCB-A17A-6598E03C7107}" type="slidenum">
              <a:rPr lang="el-GR" smtClean="0"/>
              <a:t>‹#›</a:t>
            </a:fld>
            <a:endParaRPr lang="el-GR"/>
          </a:p>
        </p:txBody>
      </p:sp>
    </p:spTree>
    <p:extLst>
      <p:ext uri="{BB962C8B-B14F-4D97-AF65-F5344CB8AC3E}">
        <p14:creationId xmlns:p14="http://schemas.microsoft.com/office/powerpoint/2010/main" val="11574725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609601" y="273050"/>
            <a:ext cx="4011084"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665FCAED-7491-4949-A38D-631ACCBC757C}" type="datetimeFigureOut">
              <a:rPr lang="el-GR" smtClean="0"/>
              <a:t>2/10/2023</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A8270FB5-763E-4DCB-A17A-6598E03C7107}" type="slidenum">
              <a:rPr lang="el-GR" smtClean="0"/>
              <a:t>‹#›</a:t>
            </a:fld>
            <a:endParaRPr lang="el-GR"/>
          </a:p>
        </p:txBody>
      </p:sp>
    </p:spTree>
    <p:extLst>
      <p:ext uri="{BB962C8B-B14F-4D97-AF65-F5344CB8AC3E}">
        <p14:creationId xmlns:p14="http://schemas.microsoft.com/office/powerpoint/2010/main" val="17003863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3A7F7141-15C0-3586-053E-310B357F5696}"/>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xmlns="" id="{5BF28670-F0E1-DA9D-B4F8-CF85C5163FF8}"/>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xmlns="" id="{DA9A6A21-854A-ABC3-9525-A0D6123DC1B3}"/>
              </a:ext>
            </a:extLst>
          </p:cNvPr>
          <p:cNvSpPr>
            <a:spLocks noGrp="1"/>
          </p:cNvSpPr>
          <p:nvPr>
            <p:ph type="dt" sz="half" idx="10"/>
          </p:nvPr>
        </p:nvSpPr>
        <p:spPr/>
        <p:txBody>
          <a:bodyPr/>
          <a:lstStyle/>
          <a:p>
            <a:fld id="{7F51A6A8-13C3-4AEC-A000-23402FD22C1A}" type="datetimeFigureOut">
              <a:rPr lang="el-GR" smtClean="0"/>
              <a:t>2/10/2023</a:t>
            </a:fld>
            <a:endParaRPr lang="el-GR"/>
          </a:p>
        </p:txBody>
      </p:sp>
      <p:sp>
        <p:nvSpPr>
          <p:cNvPr id="5" name="Θέση υποσέλιδου 4">
            <a:extLst>
              <a:ext uri="{FF2B5EF4-FFF2-40B4-BE49-F238E27FC236}">
                <a16:creationId xmlns:a16="http://schemas.microsoft.com/office/drawing/2014/main" xmlns="" id="{D47C6E1A-405D-BEC5-3AAE-21061D9331BE}"/>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xmlns="" id="{010FE73B-BA5F-D869-086E-8408F0D551EC}"/>
              </a:ext>
            </a:extLst>
          </p:cNvPr>
          <p:cNvSpPr>
            <a:spLocks noGrp="1"/>
          </p:cNvSpPr>
          <p:nvPr>
            <p:ph type="sldNum" sz="quarter" idx="12"/>
          </p:nvPr>
        </p:nvSpPr>
        <p:spPr/>
        <p:txBody>
          <a:bodyPr/>
          <a:lstStyle/>
          <a:p>
            <a:fld id="{E19618D3-4889-48DD-94B0-8C9A78843E88}" type="slidenum">
              <a:rPr lang="el-GR" smtClean="0"/>
              <a:t>‹#›</a:t>
            </a:fld>
            <a:endParaRPr lang="el-GR"/>
          </a:p>
        </p:txBody>
      </p:sp>
    </p:spTree>
    <p:extLst>
      <p:ext uri="{BB962C8B-B14F-4D97-AF65-F5344CB8AC3E}">
        <p14:creationId xmlns:p14="http://schemas.microsoft.com/office/powerpoint/2010/main" val="19128402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2389717" y="4800600"/>
            <a:ext cx="73152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665FCAED-7491-4949-A38D-631ACCBC757C}" type="datetimeFigureOut">
              <a:rPr lang="el-GR" smtClean="0"/>
              <a:t>2/10/2023</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A8270FB5-763E-4DCB-A17A-6598E03C7107}" type="slidenum">
              <a:rPr lang="el-GR" smtClean="0"/>
              <a:t>‹#›</a:t>
            </a:fld>
            <a:endParaRPr lang="el-GR"/>
          </a:p>
        </p:txBody>
      </p:sp>
    </p:spTree>
    <p:extLst>
      <p:ext uri="{BB962C8B-B14F-4D97-AF65-F5344CB8AC3E}">
        <p14:creationId xmlns:p14="http://schemas.microsoft.com/office/powerpoint/2010/main" val="923131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665FCAED-7491-4949-A38D-631ACCBC757C}" type="datetimeFigureOut">
              <a:rPr lang="el-GR" smtClean="0"/>
              <a:t>2/10/2023</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A8270FB5-763E-4DCB-A17A-6598E03C7107}" type="slidenum">
              <a:rPr lang="el-GR" smtClean="0"/>
              <a:t>‹#›</a:t>
            </a:fld>
            <a:endParaRPr lang="el-GR"/>
          </a:p>
        </p:txBody>
      </p:sp>
    </p:spTree>
    <p:extLst>
      <p:ext uri="{BB962C8B-B14F-4D97-AF65-F5344CB8AC3E}">
        <p14:creationId xmlns:p14="http://schemas.microsoft.com/office/powerpoint/2010/main" val="1902720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8839200" y="274639"/>
            <a:ext cx="27432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609600" y="274639"/>
            <a:ext cx="80264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665FCAED-7491-4949-A38D-631ACCBC757C}" type="datetimeFigureOut">
              <a:rPr lang="el-GR" smtClean="0"/>
              <a:t>2/10/2023</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A8270FB5-763E-4DCB-A17A-6598E03C7107}" type="slidenum">
              <a:rPr lang="el-GR" smtClean="0"/>
              <a:t>‹#›</a:t>
            </a:fld>
            <a:endParaRPr lang="el-GR"/>
          </a:p>
        </p:txBody>
      </p:sp>
    </p:spTree>
    <p:extLst>
      <p:ext uri="{BB962C8B-B14F-4D97-AF65-F5344CB8AC3E}">
        <p14:creationId xmlns:p14="http://schemas.microsoft.com/office/powerpoint/2010/main" val="41438351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32911A3A-AD5F-F76D-E7D4-E3B95E373DBB}"/>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xmlns="" id="{9D4EA26E-526A-CB57-B043-A38654E6A2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xmlns="" id="{6C59E3CD-A4A5-EF63-917E-A7A2E5198EE0}"/>
              </a:ext>
            </a:extLst>
          </p:cNvPr>
          <p:cNvSpPr>
            <a:spLocks noGrp="1"/>
          </p:cNvSpPr>
          <p:nvPr>
            <p:ph type="dt" sz="half" idx="10"/>
          </p:nvPr>
        </p:nvSpPr>
        <p:spPr/>
        <p:txBody>
          <a:bodyPr/>
          <a:lstStyle/>
          <a:p>
            <a:fld id="{7F51A6A8-13C3-4AEC-A000-23402FD22C1A}" type="datetimeFigureOut">
              <a:rPr lang="el-GR" smtClean="0"/>
              <a:t>2/10/2023</a:t>
            </a:fld>
            <a:endParaRPr lang="el-GR"/>
          </a:p>
        </p:txBody>
      </p:sp>
      <p:sp>
        <p:nvSpPr>
          <p:cNvPr id="5" name="Θέση υποσέλιδου 4">
            <a:extLst>
              <a:ext uri="{FF2B5EF4-FFF2-40B4-BE49-F238E27FC236}">
                <a16:creationId xmlns:a16="http://schemas.microsoft.com/office/drawing/2014/main" xmlns="" id="{7687AE92-6D7A-9674-218A-6B7240108527}"/>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xmlns="" id="{A7BB917F-1F48-B69D-58BE-0A53A51DDAE5}"/>
              </a:ext>
            </a:extLst>
          </p:cNvPr>
          <p:cNvSpPr>
            <a:spLocks noGrp="1"/>
          </p:cNvSpPr>
          <p:nvPr>
            <p:ph type="sldNum" sz="quarter" idx="12"/>
          </p:nvPr>
        </p:nvSpPr>
        <p:spPr/>
        <p:txBody>
          <a:bodyPr/>
          <a:lstStyle/>
          <a:p>
            <a:fld id="{E19618D3-4889-48DD-94B0-8C9A78843E88}" type="slidenum">
              <a:rPr lang="el-GR" smtClean="0"/>
              <a:t>‹#›</a:t>
            </a:fld>
            <a:endParaRPr lang="el-GR"/>
          </a:p>
        </p:txBody>
      </p:sp>
    </p:spTree>
    <p:extLst>
      <p:ext uri="{BB962C8B-B14F-4D97-AF65-F5344CB8AC3E}">
        <p14:creationId xmlns:p14="http://schemas.microsoft.com/office/powerpoint/2010/main" val="41282799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5FFFEC0A-90A8-EF25-0547-AC1270B320E2}"/>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xmlns="" id="{DE6F2E9B-28B0-18DD-8E61-0D6F0A2301E8}"/>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xmlns="" id="{C5132E9E-B1B3-FDA0-3686-2CBD4B618789}"/>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xmlns="" id="{846AAD8D-9BDC-9331-41FF-DAD23DA0A844}"/>
              </a:ext>
            </a:extLst>
          </p:cNvPr>
          <p:cNvSpPr>
            <a:spLocks noGrp="1"/>
          </p:cNvSpPr>
          <p:nvPr>
            <p:ph type="dt" sz="half" idx="10"/>
          </p:nvPr>
        </p:nvSpPr>
        <p:spPr/>
        <p:txBody>
          <a:bodyPr/>
          <a:lstStyle/>
          <a:p>
            <a:fld id="{7F51A6A8-13C3-4AEC-A000-23402FD22C1A}" type="datetimeFigureOut">
              <a:rPr lang="el-GR" smtClean="0"/>
              <a:t>2/10/2023</a:t>
            </a:fld>
            <a:endParaRPr lang="el-GR"/>
          </a:p>
        </p:txBody>
      </p:sp>
      <p:sp>
        <p:nvSpPr>
          <p:cNvPr id="6" name="Θέση υποσέλιδου 5">
            <a:extLst>
              <a:ext uri="{FF2B5EF4-FFF2-40B4-BE49-F238E27FC236}">
                <a16:creationId xmlns:a16="http://schemas.microsoft.com/office/drawing/2014/main" xmlns="" id="{B5D50CCC-4E6D-4E20-1954-BFED13C2E218}"/>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xmlns="" id="{A41EBBD3-9FEB-F60E-B362-EFBE72B347DC}"/>
              </a:ext>
            </a:extLst>
          </p:cNvPr>
          <p:cNvSpPr>
            <a:spLocks noGrp="1"/>
          </p:cNvSpPr>
          <p:nvPr>
            <p:ph type="sldNum" sz="quarter" idx="12"/>
          </p:nvPr>
        </p:nvSpPr>
        <p:spPr/>
        <p:txBody>
          <a:bodyPr/>
          <a:lstStyle/>
          <a:p>
            <a:fld id="{E19618D3-4889-48DD-94B0-8C9A78843E88}" type="slidenum">
              <a:rPr lang="el-GR" smtClean="0"/>
              <a:t>‹#›</a:t>
            </a:fld>
            <a:endParaRPr lang="el-GR"/>
          </a:p>
        </p:txBody>
      </p:sp>
    </p:spTree>
    <p:extLst>
      <p:ext uri="{BB962C8B-B14F-4D97-AF65-F5344CB8AC3E}">
        <p14:creationId xmlns:p14="http://schemas.microsoft.com/office/powerpoint/2010/main" val="40041347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17B4A6B4-D243-F1A9-4287-EC755F5D281F}"/>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xmlns="" id="{3DDD25F2-1404-D64C-961A-55F5C1CB1DB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xmlns="" id="{D60B4E36-5AC8-5B1C-F203-8CBAE2198A3D}"/>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xmlns="" id="{EC285E25-EDF5-3FC9-6DC7-761EB8854E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xmlns="" id="{37EE0C1A-9EAC-8A4B-E405-B57EE74B0BDD}"/>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xmlns="" id="{3ADDA3F5-FCD0-41C3-7956-1811003BF3BB}"/>
              </a:ext>
            </a:extLst>
          </p:cNvPr>
          <p:cNvSpPr>
            <a:spLocks noGrp="1"/>
          </p:cNvSpPr>
          <p:nvPr>
            <p:ph type="dt" sz="half" idx="10"/>
          </p:nvPr>
        </p:nvSpPr>
        <p:spPr/>
        <p:txBody>
          <a:bodyPr/>
          <a:lstStyle/>
          <a:p>
            <a:fld id="{7F51A6A8-13C3-4AEC-A000-23402FD22C1A}" type="datetimeFigureOut">
              <a:rPr lang="el-GR" smtClean="0"/>
              <a:t>2/10/2023</a:t>
            </a:fld>
            <a:endParaRPr lang="el-GR"/>
          </a:p>
        </p:txBody>
      </p:sp>
      <p:sp>
        <p:nvSpPr>
          <p:cNvPr id="8" name="Θέση υποσέλιδου 7">
            <a:extLst>
              <a:ext uri="{FF2B5EF4-FFF2-40B4-BE49-F238E27FC236}">
                <a16:creationId xmlns:a16="http://schemas.microsoft.com/office/drawing/2014/main" xmlns="" id="{3CA394DE-0454-94C4-D4EE-1C5D15888653}"/>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xmlns="" id="{C1D8DFDF-B47E-6743-1110-203FCC3427F6}"/>
              </a:ext>
            </a:extLst>
          </p:cNvPr>
          <p:cNvSpPr>
            <a:spLocks noGrp="1"/>
          </p:cNvSpPr>
          <p:nvPr>
            <p:ph type="sldNum" sz="quarter" idx="12"/>
          </p:nvPr>
        </p:nvSpPr>
        <p:spPr/>
        <p:txBody>
          <a:bodyPr/>
          <a:lstStyle/>
          <a:p>
            <a:fld id="{E19618D3-4889-48DD-94B0-8C9A78843E88}" type="slidenum">
              <a:rPr lang="el-GR" smtClean="0"/>
              <a:t>‹#›</a:t>
            </a:fld>
            <a:endParaRPr lang="el-GR"/>
          </a:p>
        </p:txBody>
      </p:sp>
    </p:spTree>
    <p:extLst>
      <p:ext uri="{BB962C8B-B14F-4D97-AF65-F5344CB8AC3E}">
        <p14:creationId xmlns:p14="http://schemas.microsoft.com/office/powerpoint/2010/main" val="17060000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A80A3A10-86A2-B897-0BF5-4D98BD5A97ED}"/>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xmlns="" id="{547D23B6-61D2-0153-81D7-72568D46E795}"/>
              </a:ext>
            </a:extLst>
          </p:cNvPr>
          <p:cNvSpPr>
            <a:spLocks noGrp="1"/>
          </p:cNvSpPr>
          <p:nvPr>
            <p:ph type="dt" sz="half" idx="10"/>
          </p:nvPr>
        </p:nvSpPr>
        <p:spPr/>
        <p:txBody>
          <a:bodyPr/>
          <a:lstStyle/>
          <a:p>
            <a:fld id="{7F51A6A8-13C3-4AEC-A000-23402FD22C1A}" type="datetimeFigureOut">
              <a:rPr lang="el-GR" smtClean="0"/>
              <a:t>2/10/2023</a:t>
            </a:fld>
            <a:endParaRPr lang="el-GR"/>
          </a:p>
        </p:txBody>
      </p:sp>
      <p:sp>
        <p:nvSpPr>
          <p:cNvPr id="4" name="Θέση υποσέλιδου 3">
            <a:extLst>
              <a:ext uri="{FF2B5EF4-FFF2-40B4-BE49-F238E27FC236}">
                <a16:creationId xmlns:a16="http://schemas.microsoft.com/office/drawing/2014/main" xmlns="" id="{CA228F00-B5D7-A7CD-F1B2-5669594BF08B}"/>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xmlns="" id="{0932DF84-EF1C-2A5A-186C-540D78FF0356}"/>
              </a:ext>
            </a:extLst>
          </p:cNvPr>
          <p:cNvSpPr>
            <a:spLocks noGrp="1"/>
          </p:cNvSpPr>
          <p:nvPr>
            <p:ph type="sldNum" sz="quarter" idx="12"/>
          </p:nvPr>
        </p:nvSpPr>
        <p:spPr/>
        <p:txBody>
          <a:bodyPr/>
          <a:lstStyle/>
          <a:p>
            <a:fld id="{E19618D3-4889-48DD-94B0-8C9A78843E88}" type="slidenum">
              <a:rPr lang="el-GR" smtClean="0"/>
              <a:t>‹#›</a:t>
            </a:fld>
            <a:endParaRPr lang="el-GR"/>
          </a:p>
        </p:txBody>
      </p:sp>
    </p:spTree>
    <p:extLst>
      <p:ext uri="{BB962C8B-B14F-4D97-AF65-F5344CB8AC3E}">
        <p14:creationId xmlns:p14="http://schemas.microsoft.com/office/powerpoint/2010/main" val="23696821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xmlns="" id="{C0D89A5D-DE01-4F30-B159-1DF8F79842EF}"/>
              </a:ext>
            </a:extLst>
          </p:cNvPr>
          <p:cNvSpPr>
            <a:spLocks noGrp="1"/>
          </p:cNvSpPr>
          <p:nvPr>
            <p:ph type="dt" sz="half" idx="10"/>
          </p:nvPr>
        </p:nvSpPr>
        <p:spPr/>
        <p:txBody>
          <a:bodyPr/>
          <a:lstStyle/>
          <a:p>
            <a:fld id="{7F51A6A8-13C3-4AEC-A000-23402FD22C1A}" type="datetimeFigureOut">
              <a:rPr lang="el-GR" smtClean="0"/>
              <a:t>2/10/2023</a:t>
            </a:fld>
            <a:endParaRPr lang="el-GR"/>
          </a:p>
        </p:txBody>
      </p:sp>
      <p:sp>
        <p:nvSpPr>
          <p:cNvPr id="3" name="Θέση υποσέλιδου 2">
            <a:extLst>
              <a:ext uri="{FF2B5EF4-FFF2-40B4-BE49-F238E27FC236}">
                <a16:creationId xmlns:a16="http://schemas.microsoft.com/office/drawing/2014/main" xmlns="" id="{5285F765-AF24-99F1-9186-93CE6683BA58}"/>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xmlns="" id="{EA88488A-9DD9-B90E-6B24-ED84ECFFAB0C}"/>
              </a:ext>
            </a:extLst>
          </p:cNvPr>
          <p:cNvSpPr>
            <a:spLocks noGrp="1"/>
          </p:cNvSpPr>
          <p:nvPr>
            <p:ph type="sldNum" sz="quarter" idx="12"/>
          </p:nvPr>
        </p:nvSpPr>
        <p:spPr/>
        <p:txBody>
          <a:bodyPr/>
          <a:lstStyle/>
          <a:p>
            <a:fld id="{E19618D3-4889-48DD-94B0-8C9A78843E88}" type="slidenum">
              <a:rPr lang="el-GR" smtClean="0"/>
              <a:t>‹#›</a:t>
            </a:fld>
            <a:endParaRPr lang="el-GR"/>
          </a:p>
        </p:txBody>
      </p:sp>
    </p:spTree>
    <p:extLst>
      <p:ext uri="{BB962C8B-B14F-4D97-AF65-F5344CB8AC3E}">
        <p14:creationId xmlns:p14="http://schemas.microsoft.com/office/powerpoint/2010/main" val="7716537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508E0A8C-B62B-940E-1961-0FB084E5C471}"/>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xmlns="" id="{15CBFFF5-12A3-E94B-C62B-7434CA6371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xmlns="" id="{3B8A55CB-C336-F217-4059-34E233553D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xmlns="" id="{15BE8511-8A15-B38A-6FD9-F12C7BC8D78E}"/>
              </a:ext>
            </a:extLst>
          </p:cNvPr>
          <p:cNvSpPr>
            <a:spLocks noGrp="1"/>
          </p:cNvSpPr>
          <p:nvPr>
            <p:ph type="dt" sz="half" idx="10"/>
          </p:nvPr>
        </p:nvSpPr>
        <p:spPr/>
        <p:txBody>
          <a:bodyPr/>
          <a:lstStyle/>
          <a:p>
            <a:fld id="{7F51A6A8-13C3-4AEC-A000-23402FD22C1A}" type="datetimeFigureOut">
              <a:rPr lang="el-GR" smtClean="0"/>
              <a:t>2/10/2023</a:t>
            </a:fld>
            <a:endParaRPr lang="el-GR"/>
          </a:p>
        </p:txBody>
      </p:sp>
      <p:sp>
        <p:nvSpPr>
          <p:cNvPr id="6" name="Θέση υποσέλιδου 5">
            <a:extLst>
              <a:ext uri="{FF2B5EF4-FFF2-40B4-BE49-F238E27FC236}">
                <a16:creationId xmlns:a16="http://schemas.microsoft.com/office/drawing/2014/main" xmlns="" id="{733834D1-D3B8-B682-78FB-066B38AAE62A}"/>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xmlns="" id="{001ECEA5-6F4A-AE71-C565-37809168EC18}"/>
              </a:ext>
            </a:extLst>
          </p:cNvPr>
          <p:cNvSpPr>
            <a:spLocks noGrp="1"/>
          </p:cNvSpPr>
          <p:nvPr>
            <p:ph type="sldNum" sz="quarter" idx="12"/>
          </p:nvPr>
        </p:nvSpPr>
        <p:spPr/>
        <p:txBody>
          <a:bodyPr/>
          <a:lstStyle/>
          <a:p>
            <a:fld id="{E19618D3-4889-48DD-94B0-8C9A78843E88}" type="slidenum">
              <a:rPr lang="el-GR" smtClean="0"/>
              <a:t>‹#›</a:t>
            </a:fld>
            <a:endParaRPr lang="el-GR"/>
          </a:p>
        </p:txBody>
      </p:sp>
    </p:spTree>
    <p:extLst>
      <p:ext uri="{BB962C8B-B14F-4D97-AF65-F5344CB8AC3E}">
        <p14:creationId xmlns:p14="http://schemas.microsoft.com/office/powerpoint/2010/main" val="15836832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4E412934-FE8F-928A-04AE-0DA6D2D5F6C2}"/>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xmlns="" id="{85E7CA7B-864B-5482-CBBB-9E09D1AEAE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xmlns="" id="{918E89E4-6DB7-09C5-4062-BC8A09AD90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xmlns="" id="{2A02701D-718F-2E1D-8B1A-4AA3533CB7D8}"/>
              </a:ext>
            </a:extLst>
          </p:cNvPr>
          <p:cNvSpPr>
            <a:spLocks noGrp="1"/>
          </p:cNvSpPr>
          <p:nvPr>
            <p:ph type="dt" sz="half" idx="10"/>
          </p:nvPr>
        </p:nvSpPr>
        <p:spPr/>
        <p:txBody>
          <a:bodyPr/>
          <a:lstStyle/>
          <a:p>
            <a:fld id="{7F51A6A8-13C3-4AEC-A000-23402FD22C1A}" type="datetimeFigureOut">
              <a:rPr lang="el-GR" smtClean="0"/>
              <a:t>2/10/2023</a:t>
            </a:fld>
            <a:endParaRPr lang="el-GR"/>
          </a:p>
        </p:txBody>
      </p:sp>
      <p:sp>
        <p:nvSpPr>
          <p:cNvPr id="6" name="Θέση υποσέλιδου 5">
            <a:extLst>
              <a:ext uri="{FF2B5EF4-FFF2-40B4-BE49-F238E27FC236}">
                <a16:creationId xmlns:a16="http://schemas.microsoft.com/office/drawing/2014/main" xmlns="" id="{8B964394-F4BF-2F06-80AF-A0CC066BA3EB}"/>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xmlns="" id="{42F499AA-42B6-C8E7-F250-42D33282B054}"/>
              </a:ext>
            </a:extLst>
          </p:cNvPr>
          <p:cNvSpPr>
            <a:spLocks noGrp="1"/>
          </p:cNvSpPr>
          <p:nvPr>
            <p:ph type="sldNum" sz="quarter" idx="12"/>
          </p:nvPr>
        </p:nvSpPr>
        <p:spPr/>
        <p:txBody>
          <a:bodyPr/>
          <a:lstStyle/>
          <a:p>
            <a:fld id="{E19618D3-4889-48DD-94B0-8C9A78843E88}" type="slidenum">
              <a:rPr lang="el-GR" smtClean="0"/>
              <a:t>‹#›</a:t>
            </a:fld>
            <a:endParaRPr lang="el-GR"/>
          </a:p>
        </p:txBody>
      </p:sp>
    </p:spTree>
    <p:extLst>
      <p:ext uri="{BB962C8B-B14F-4D97-AF65-F5344CB8AC3E}">
        <p14:creationId xmlns:p14="http://schemas.microsoft.com/office/powerpoint/2010/main" val="41622917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xmlns="" id="{EB15D998-2518-0827-8158-E736F3041BE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xmlns="" id="{1FFCD507-93C7-223A-B1AC-A257184096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xmlns="" id="{F6F99703-4E82-5078-26F7-9AF4993B32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51A6A8-13C3-4AEC-A000-23402FD22C1A}" type="datetimeFigureOut">
              <a:rPr lang="el-GR" smtClean="0"/>
              <a:t>2/10/2023</a:t>
            </a:fld>
            <a:endParaRPr lang="el-GR"/>
          </a:p>
        </p:txBody>
      </p:sp>
      <p:sp>
        <p:nvSpPr>
          <p:cNvPr id="5" name="Θέση υποσέλιδου 4">
            <a:extLst>
              <a:ext uri="{FF2B5EF4-FFF2-40B4-BE49-F238E27FC236}">
                <a16:creationId xmlns:a16="http://schemas.microsoft.com/office/drawing/2014/main" xmlns="" id="{485B6259-EDD0-34CB-4054-C978E69EB7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xmlns="" id="{2E7DC52A-3E18-A565-6F1F-81950EFBFFD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9618D3-4889-48DD-94B0-8C9A78843E88}" type="slidenum">
              <a:rPr lang="el-GR" smtClean="0"/>
              <a:t>‹#›</a:t>
            </a:fld>
            <a:endParaRPr lang="el-GR"/>
          </a:p>
        </p:txBody>
      </p:sp>
    </p:spTree>
    <p:extLst>
      <p:ext uri="{BB962C8B-B14F-4D97-AF65-F5344CB8AC3E}">
        <p14:creationId xmlns:p14="http://schemas.microsoft.com/office/powerpoint/2010/main" val="2164344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5FCAED-7491-4949-A38D-631ACCBC757C}" type="datetimeFigureOut">
              <a:rPr lang="el-GR" smtClean="0"/>
              <a:t>2/10/2023</a:t>
            </a:fld>
            <a:endParaRPr lang="el-GR"/>
          </a:p>
        </p:txBody>
      </p:sp>
      <p:sp>
        <p:nvSpPr>
          <p:cNvPr id="5" name="Θέση υποσέλιδου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270FB5-763E-4DCB-A17A-6598E03C7107}" type="slidenum">
              <a:rPr lang="el-GR" smtClean="0"/>
              <a:t>‹#›</a:t>
            </a:fld>
            <a:endParaRPr lang="el-GR"/>
          </a:p>
        </p:txBody>
      </p:sp>
    </p:spTree>
    <p:extLst>
      <p:ext uri="{BB962C8B-B14F-4D97-AF65-F5344CB8AC3E}">
        <p14:creationId xmlns:p14="http://schemas.microsoft.com/office/powerpoint/2010/main" val="4542228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7.xml"/><Relationship Id="rId1" Type="http://schemas.openxmlformats.org/officeDocument/2006/relationships/slideLayout" Target="../slideLayouts/slideLayout19.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6.png"/><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20.png"/><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27.jpeg"/><Relationship Id="rId13" Type="http://schemas.openxmlformats.org/officeDocument/2006/relationships/image" Target="../media/image32.jpeg"/><Relationship Id="rId18" Type="http://schemas.openxmlformats.org/officeDocument/2006/relationships/image" Target="../media/image37.jpeg"/><Relationship Id="rId26" Type="http://schemas.openxmlformats.org/officeDocument/2006/relationships/image" Target="../media/image45.jpeg"/><Relationship Id="rId3" Type="http://schemas.openxmlformats.org/officeDocument/2006/relationships/image" Target="../media/image22.jpeg"/><Relationship Id="rId21" Type="http://schemas.openxmlformats.org/officeDocument/2006/relationships/image" Target="../media/image40.jpeg"/><Relationship Id="rId7" Type="http://schemas.openxmlformats.org/officeDocument/2006/relationships/image" Target="../media/image26.jpeg"/><Relationship Id="rId12" Type="http://schemas.openxmlformats.org/officeDocument/2006/relationships/image" Target="../media/image31.jpeg"/><Relationship Id="rId17" Type="http://schemas.openxmlformats.org/officeDocument/2006/relationships/image" Target="../media/image36.jpeg"/><Relationship Id="rId25" Type="http://schemas.openxmlformats.org/officeDocument/2006/relationships/image" Target="../media/image44.jpeg"/><Relationship Id="rId2" Type="http://schemas.openxmlformats.org/officeDocument/2006/relationships/notesSlide" Target="../notesSlides/notesSlide13.xml"/><Relationship Id="rId16" Type="http://schemas.openxmlformats.org/officeDocument/2006/relationships/image" Target="../media/image35.jpeg"/><Relationship Id="rId20" Type="http://schemas.openxmlformats.org/officeDocument/2006/relationships/image" Target="../media/image39.jpeg"/><Relationship Id="rId29" Type="http://schemas.openxmlformats.org/officeDocument/2006/relationships/image" Target="../media/image48.jpeg"/><Relationship Id="rId1" Type="http://schemas.openxmlformats.org/officeDocument/2006/relationships/slideLayout" Target="../slideLayouts/slideLayout7.xml"/><Relationship Id="rId6" Type="http://schemas.openxmlformats.org/officeDocument/2006/relationships/image" Target="../media/image25.jpeg"/><Relationship Id="rId11" Type="http://schemas.openxmlformats.org/officeDocument/2006/relationships/image" Target="../media/image30.jpeg"/><Relationship Id="rId24" Type="http://schemas.openxmlformats.org/officeDocument/2006/relationships/image" Target="../media/image43.jpeg"/><Relationship Id="rId5" Type="http://schemas.openxmlformats.org/officeDocument/2006/relationships/image" Target="../media/image24.jpeg"/><Relationship Id="rId15" Type="http://schemas.openxmlformats.org/officeDocument/2006/relationships/image" Target="../media/image34.jpeg"/><Relationship Id="rId23" Type="http://schemas.openxmlformats.org/officeDocument/2006/relationships/image" Target="../media/image42.jpeg"/><Relationship Id="rId28" Type="http://schemas.openxmlformats.org/officeDocument/2006/relationships/image" Target="../media/image47.jpeg"/><Relationship Id="rId10" Type="http://schemas.openxmlformats.org/officeDocument/2006/relationships/image" Target="../media/image29.jpeg"/><Relationship Id="rId19" Type="http://schemas.openxmlformats.org/officeDocument/2006/relationships/image" Target="../media/image38.jpeg"/><Relationship Id="rId4" Type="http://schemas.openxmlformats.org/officeDocument/2006/relationships/image" Target="../media/image23.jpeg"/><Relationship Id="rId9" Type="http://schemas.openxmlformats.org/officeDocument/2006/relationships/image" Target="../media/image28.jpeg"/><Relationship Id="rId14" Type="http://schemas.openxmlformats.org/officeDocument/2006/relationships/image" Target="../media/image33.jpeg"/><Relationship Id="rId22" Type="http://schemas.openxmlformats.org/officeDocument/2006/relationships/image" Target="../media/image41.jpeg"/><Relationship Id="rId27" Type="http://schemas.openxmlformats.org/officeDocument/2006/relationships/image" Target="../media/image46.jpeg"/><Relationship Id="rId30" Type="http://schemas.openxmlformats.org/officeDocument/2006/relationships/image" Target="../media/image20.png"/></Relationships>
</file>

<file path=ppt/slides/_rels/slide29.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18" Type="http://schemas.openxmlformats.org/officeDocument/2006/relationships/image" Target="../media/image64.png"/><Relationship Id="rId3" Type="http://schemas.openxmlformats.org/officeDocument/2006/relationships/image" Target="../media/image49.png"/><Relationship Id="rId21" Type="http://schemas.openxmlformats.org/officeDocument/2006/relationships/image" Target="../media/image67.png"/><Relationship Id="rId7" Type="http://schemas.openxmlformats.org/officeDocument/2006/relationships/image" Target="../media/image53.png"/><Relationship Id="rId12" Type="http://schemas.openxmlformats.org/officeDocument/2006/relationships/image" Target="../media/image58.png"/><Relationship Id="rId17" Type="http://schemas.openxmlformats.org/officeDocument/2006/relationships/image" Target="../media/image63.png"/><Relationship Id="rId2" Type="http://schemas.openxmlformats.org/officeDocument/2006/relationships/notesSlide" Target="../notesSlides/notesSlide14.xml"/><Relationship Id="rId16" Type="http://schemas.openxmlformats.org/officeDocument/2006/relationships/image" Target="../media/image62.png"/><Relationship Id="rId20"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57.jpeg"/><Relationship Id="rId5" Type="http://schemas.openxmlformats.org/officeDocument/2006/relationships/image" Target="../media/image51.png"/><Relationship Id="rId15" Type="http://schemas.openxmlformats.org/officeDocument/2006/relationships/image" Target="../media/image61.png"/><Relationship Id="rId10" Type="http://schemas.openxmlformats.org/officeDocument/2006/relationships/image" Target="../media/image56.png"/><Relationship Id="rId19" Type="http://schemas.openxmlformats.org/officeDocument/2006/relationships/image" Target="../media/image65.png"/><Relationship Id="rId4" Type="http://schemas.openxmlformats.org/officeDocument/2006/relationships/image" Target="../media/image50.png"/><Relationship Id="rId9" Type="http://schemas.openxmlformats.org/officeDocument/2006/relationships/image" Target="../media/image55.png"/><Relationship Id="rId14" Type="http://schemas.openxmlformats.org/officeDocument/2006/relationships/image" Target="../media/image60.png"/><Relationship Id="rId22" Type="http://schemas.openxmlformats.org/officeDocument/2006/relationships/image" Target="../media/image68.png"/></Relationships>
</file>

<file path=ppt/slides/_rels/slide3.xml.rels><?xml version="1.0" encoding="UTF-8" standalone="yes"?>
<Relationships xmlns="http://schemas.openxmlformats.org/package/2006/relationships"><Relationship Id="rId8" Type="http://schemas.openxmlformats.org/officeDocument/2006/relationships/hyperlink" Target="https://profdata.inegsee.gr/&#913;&#961;&#967;&#953;&#954;&#942;" TargetMode="External"/><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18" Type="http://schemas.openxmlformats.org/officeDocument/2006/relationships/image" Target="../media/image64.png"/><Relationship Id="rId3" Type="http://schemas.openxmlformats.org/officeDocument/2006/relationships/image" Target="../media/image49.png"/><Relationship Id="rId21" Type="http://schemas.openxmlformats.org/officeDocument/2006/relationships/image" Target="../media/image67.png"/><Relationship Id="rId7" Type="http://schemas.openxmlformats.org/officeDocument/2006/relationships/image" Target="../media/image53.png"/><Relationship Id="rId12" Type="http://schemas.openxmlformats.org/officeDocument/2006/relationships/image" Target="../media/image58.png"/><Relationship Id="rId17" Type="http://schemas.openxmlformats.org/officeDocument/2006/relationships/image" Target="../media/image63.png"/><Relationship Id="rId2" Type="http://schemas.openxmlformats.org/officeDocument/2006/relationships/notesSlide" Target="../notesSlides/notesSlide15.xml"/><Relationship Id="rId16" Type="http://schemas.openxmlformats.org/officeDocument/2006/relationships/image" Target="../media/image62.png"/><Relationship Id="rId20"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57.jpeg"/><Relationship Id="rId5" Type="http://schemas.openxmlformats.org/officeDocument/2006/relationships/image" Target="../media/image51.png"/><Relationship Id="rId15" Type="http://schemas.openxmlformats.org/officeDocument/2006/relationships/image" Target="../media/image61.png"/><Relationship Id="rId10" Type="http://schemas.openxmlformats.org/officeDocument/2006/relationships/image" Target="../media/image56.png"/><Relationship Id="rId19" Type="http://schemas.openxmlformats.org/officeDocument/2006/relationships/image" Target="../media/image65.png"/><Relationship Id="rId4" Type="http://schemas.openxmlformats.org/officeDocument/2006/relationships/image" Target="../media/image50.png"/><Relationship Id="rId9" Type="http://schemas.openxmlformats.org/officeDocument/2006/relationships/image" Target="../media/image55.png"/><Relationship Id="rId14" Type="http://schemas.openxmlformats.org/officeDocument/2006/relationships/image" Target="../media/image60.png"/><Relationship Id="rId22" Type="http://schemas.openxmlformats.org/officeDocument/2006/relationships/image" Target="../media/image68.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69.png"/><Relationship Id="rId4" Type="http://schemas.openxmlformats.org/officeDocument/2006/relationships/notesSlide" Target="../notesSlides/notesSlide1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hyperlink" Target="https://gsee-web.dev.helvia.io/"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https://oasi.inegsee.gr/"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xml.rels><?xml version="1.0" encoding="UTF-8" standalone="yes"?>
<Relationships xmlns="http://schemas.openxmlformats.org/package/2006/relationships"><Relationship Id="rId8" Type="http://schemas.openxmlformats.org/officeDocument/2006/relationships/hyperlink" Target="https://dexiotites.inegsee.gr/" TargetMode="External"/><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860000"/>
        </a:solidFill>
        <a:effectLst/>
      </p:bgPr>
    </p:bg>
    <p:spTree>
      <p:nvGrpSpPr>
        <p:cNvPr id="1" name=""/>
        <p:cNvGrpSpPr/>
        <p:nvPr/>
      </p:nvGrpSpPr>
      <p:grpSpPr>
        <a:xfrm>
          <a:off x="0" y="0"/>
          <a:ext cx="0" cy="0"/>
          <a:chOff x="0" y="0"/>
          <a:chExt cx="0" cy="0"/>
        </a:xfrm>
      </p:grpSpPr>
      <p:sp>
        <p:nvSpPr>
          <p:cNvPr id="3" name="Έλλειψη 2"/>
          <p:cNvSpPr/>
          <p:nvPr/>
        </p:nvSpPr>
        <p:spPr>
          <a:xfrm>
            <a:off x="4165600" y="1651000"/>
            <a:ext cx="3600000" cy="36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Ορθογώνιο 5"/>
          <p:cNvSpPr/>
          <p:nvPr/>
        </p:nvSpPr>
        <p:spPr>
          <a:xfrm>
            <a:off x="3543950" y="2666170"/>
            <a:ext cx="4843300" cy="1569660"/>
          </a:xfrm>
          <a:prstGeom prst="rect">
            <a:avLst/>
          </a:prstGeom>
        </p:spPr>
        <p:txBody>
          <a:bodyPr wrap="square">
            <a:spAutoFit/>
          </a:bodyPr>
          <a:lstStyle/>
          <a:p>
            <a:pPr algn="ctr">
              <a:spcBef>
                <a:spcPct val="0"/>
              </a:spcBef>
            </a:pPr>
            <a:r>
              <a:rPr lang="el-GR" sz="3200" dirty="0">
                <a:latin typeface="Arial" panose="020B0604020202020204" pitchFamily="34" charset="0"/>
                <a:cs typeface="Arial" panose="020B0604020202020204" pitchFamily="34" charset="0"/>
              </a:rPr>
              <a:t>ΔΕΞΙΟΤΗΤΕΣ </a:t>
            </a:r>
            <a:endParaRPr lang="en-US" sz="3200" dirty="0">
              <a:latin typeface="Arial" panose="020B0604020202020204" pitchFamily="34" charset="0"/>
              <a:cs typeface="Arial" panose="020B0604020202020204" pitchFamily="34" charset="0"/>
            </a:endParaRPr>
          </a:p>
          <a:p>
            <a:pPr algn="ctr">
              <a:spcBef>
                <a:spcPct val="0"/>
              </a:spcBef>
            </a:pPr>
            <a:r>
              <a:rPr lang="el-GR" sz="3200" dirty="0">
                <a:latin typeface="Arial" panose="020B0604020202020204" pitchFamily="34" charset="0"/>
                <a:cs typeface="Arial" panose="020B0604020202020204" pitchFamily="34" charset="0"/>
              </a:rPr>
              <a:t>ΚΑΙ </a:t>
            </a:r>
            <a:endParaRPr lang="en-US" sz="3200" dirty="0">
              <a:latin typeface="Arial" panose="020B0604020202020204" pitchFamily="34" charset="0"/>
              <a:cs typeface="Arial" panose="020B0604020202020204" pitchFamily="34" charset="0"/>
            </a:endParaRPr>
          </a:p>
          <a:p>
            <a:pPr algn="ctr">
              <a:spcBef>
                <a:spcPct val="0"/>
              </a:spcBef>
            </a:pPr>
            <a:r>
              <a:rPr lang="el-GR" sz="3200" dirty="0">
                <a:latin typeface="Arial" panose="020B0604020202020204" pitchFamily="34" charset="0"/>
                <a:cs typeface="Arial" panose="020B0604020202020204" pitchFamily="34" charset="0"/>
              </a:rPr>
              <a:t>ΑΓΟΡΑ ΕΡΓΑΣΙΑΣ</a:t>
            </a:r>
          </a:p>
        </p:txBody>
      </p:sp>
      <p:pic>
        <p:nvPicPr>
          <p:cNvPr id="7" name="Picture 4" descr="ÎÎ½ÏÏÎ¹ÏÎ¿ÏÏÎ¿ ÎÏÎ³Î±ÏÎ¯Î±Ï â ÎÎ­Î½ÏÏÎ¿ ÎÏÎ±Î³Î³ÎµÎ»Î¼Î±ÏÎ¹ÎºÎ®Ï ÎÎ±ÏÎ¬ÏÏÎ¹ÏÎ·Ï Î.Î£.Î.Î."/>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35436" y="231532"/>
            <a:ext cx="1072023" cy="323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801673"/>
      </p:ext>
    </p:extLst>
  </p:cSld>
  <p:clrMapOvr>
    <a:masterClrMapping/>
  </p:clrMapOvr>
  <mc:AlternateContent xmlns:mc="http://schemas.openxmlformats.org/markup-compatibility/2006" xmlns:p14="http://schemas.microsoft.com/office/powerpoint/2010/main">
    <mc:Choice Requires="p14">
      <p:transition spd="slow" p14:dur="2000">
        <p:fade thruBlk="1"/>
      </p:transition>
    </mc:Choice>
    <mc:Fallback xmlns="">
      <p:transition spd="slow">
        <p:fade thruBlk="1"/>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2" name="Εικόνα 1" descr="MELETH - 2423 - Group A - Cover_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687764" y="0"/>
            <a:ext cx="4814887" cy="6858000"/>
          </a:xfrm>
          <a:prstGeom prst="rect">
            <a:avLst/>
          </a:prstGeom>
          <a:noFill/>
          <a:ln>
            <a:noFill/>
          </a:ln>
        </p:spPr>
      </p:pic>
    </p:spTree>
    <p:extLst>
      <p:ext uri="{BB962C8B-B14F-4D97-AF65-F5344CB8AC3E}">
        <p14:creationId xmlns:p14="http://schemas.microsoft.com/office/powerpoint/2010/main" val="793526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2" name="Εικόνα 1" descr="MELETH - 2424 - Group A - Cover_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687764" y="0"/>
            <a:ext cx="4814887" cy="6858000"/>
          </a:xfrm>
          <a:prstGeom prst="rect">
            <a:avLst/>
          </a:prstGeom>
          <a:noFill/>
          <a:ln>
            <a:noFill/>
          </a:ln>
        </p:spPr>
      </p:pic>
    </p:spTree>
    <p:extLst>
      <p:ext uri="{BB962C8B-B14F-4D97-AF65-F5344CB8AC3E}">
        <p14:creationId xmlns:p14="http://schemas.microsoft.com/office/powerpoint/2010/main" val="3491651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2" name="Εικόνα 1" descr="MELETH - 3511 - Group A - Cover_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687764" y="0"/>
            <a:ext cx="4814887" cy="6858000"/>
          </a:xfrm>
          <a:prstGeom prst="rect">
            <a:avLst/>
          </a:prstGeom>
          <a:noFill/>
          <a:ln>
            <a:noFill/>
          </a:ln>
        </p:spPr>
      </p:pic>
    </p:spTree>
    <p:extLst>
      <p:ext uri="{BB962C8B-B14F-4D97-AF65-F5344CB8AC3E}">
        <p14:creationId xmlns:p14="http://schemas.microsoft.com/office/powerpoint/2010/main" val="1463439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2" name="Εικόνα 1" descr="MELETH - 3513 - Group A - Cover_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687764" y="0"/>
            <a:ext cx="4814887" cy="6858000"/>
          </a:xfrm>
          <a:prstGeom prst="rect">
            <a:avLst/>
          </a:prstGeom>
          <a:noFill/>
          <a:ln>
            <a:noFill/>
          </a:ln>
        </p:spPr>
      </p:pic>
    </p:spTree>
    <p:extLst>
      <p:ext uri="{BB962C8B-B14F-4D97-AF65-F5344CB8AC3E}">
        <p14:creationId xmlns:p14="http://schemas.microsoft.com/office/powerpoint/2010/main" val="3903638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2" name="Εικόνα 1" descr="MELETH - 4211 - Group A - Cover_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687764" y="0"/>
            <a:ext cx="4814887" cy="6858000"/>
          </a:xfrm>
          <a:prstGeom prst="rect">
            <a:avLst/>
          </a:prstGeom>
          <a:noFill/>
          <a:ln>
            <a:noFill/>
          </a:ln>
        </p:spPr>
      </p:pic>
    </p:spTree>
    <p:extLst>
      <p:ext uri="{BB962C8B-B14F-4D97-AF65-F5344CB8AC3E}">
        <p14:creationId xmlns:p14="http://schemas.microsoft.com/office/powerpoint/2010/main" val="2729143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2" name="Εικόνα 1" descr="MELETH - 4224 - Group A - Cover_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687764" y="0"/>
            <a:ext cx="4814887" cy="6858000"/>
          </a:xfrm>
          <a:prstGeom prst="rect">
            <a:avLst/>
          </a:prstGeom>
          <a:noFill/>
          <a:ln>
            <a:noFill/>
          </a:ln>
        </p:spPr>
      </p:pic>
    </p:spTree>
    <p:extLst>
      <p:ext uri="{BB962C8B-B14F-4D97-AF65-F5344CB8AC3E}">
        <p14:creationId xmlns:p14="http://schemas.microsoft.com/office/powerpoint/2010/main" val="1151236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2" name="Εικόνα 1" descr="MELETH - 4323 - Group A - Cover_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687764" y="0"/>
            <a:ext cx="4814887" cy="6858000"/>
          </a:xfrm>
          <a:prstGeom prst="rect">
            <a:avLst/>
          </a:prstGeom>
          <a:noFill/>
          <a:ln>
            <a:noFill/>
          </a:ln>
        </p:spPr>
      </p:pic>
    </p:spTree>
    <p:extLst>
      <p:ext uri="{BB962C8B-B14F-4D97-AF65-F5344CB8AC3E}">
        <p14:creationId xmlns:p14="http://schemas.microsoft.com/office/powerpoint/2010/main" val="2408601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2" name="Εικόνα 1" descr="MELETH - 5223 - Group A - Cover_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687764" y="0"/>
            <a:ext cx="4814887" cy="6858000"/>
          </a:xfrm>
          <a:prstGeom prst="rect">
            <a:avLst/>
          </a:prstGeom>
          <a:noFill/>
          <a:ln>
            <a:noFill/>
          </a:ln>
        </p:spPr>
      </p:pic>
    </p:spTree>
    <p:extLst>
      <p:ext uri="{BB962C8B-B14F-4D97-AF65-F5344CB8AC3E}">
        <p14:creationId xmlns:p14="http://schemas.microsoft.com/office/powerpoint/2010/main" val="3306498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2" name="Εικόνα 1" descr="MELETH - 5414 - Group A - Cover_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687764" y="0"/>
            <a:ext cx="4814887" cy="6858000"/>
          </a:xfrm>
          <a:prstGeom prst="rect">
            <a:avLst/>
          </a:prstGeom>
          <a:noFill/>
          <a:ln>
            <a:noFill/>
          </a:ln>
        </p:spPr>
      </p:pic>
    </p:spTree>
    <p:extLst>
      <p:ext uri="{BB962C8B-B14F-4D97-AF65-F5344CB8AC3E}">
        <p14:creationId xmlns:p14="http://schemas.microsoft.com/office/powerpoint/2010/main" val="2700028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2" name="Εικόνα 1" descr="MELETH - 7411 - Group A - Cover_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687764" y="0"/>
            <a:ext cx="4814887" cy="6858000"/>
          </a:xfrm>
          <a:prstGeom prst="rect">
            <a:avLst/>
          </a:prstGeom>
          <a:noFill/>
          <a:ln>
            <a:noFill/>
          </a:ln>
        </p:spPr>
      </p:pic>
    </p:spTree>
    <p:extLst>
      <p:ext uri="{BB962C8B-B14F-4D97-AF65-F5344CB8AC3E}">
        <p14:creationId xmlns:p14="http://schemas.microsoft.com/office/powerpoint/2010/main" val="1211450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2"/>
          <p:cNvSpPr/>
          <p:nvPr/>
        </p:nvSpPr>
        <p:spPr>
          <a:xfrm>
            <a:off x="3810000" y="2967335"/>
            <a:ext cx="4572000" cy="369332"/>
          </a:xfrm>
          <a:prstGeom prst="rect">
            <a:avLst/>
          </a:prstGeom>
        </p:spPr>
        <p:txBody>
          <a:bodyPr>
            <a:spAutoFit/>
          </a:bodyPr>
          <a:lstStyle/>
          <a:p>
            <a:endParaRPr lang="el-GR" dirty="0">
              <a:solidFill>
                <a:prstClr val="black"/>
              </a:solidFill>
              <a:latin typeface="Calibri"/>
            </a:endParaRPr>
          </a:p>
        </p:txBody>
      </p:sp>
      <p:graphicFrame>
        <p:nvGraphicFramePr>
          <p:cNvPr id="4" name="Διάγραμμα 3"/>
          <p:cNvGraphicFramePr/>
          <p:nvPr>
            <p:extLst>
              <p:ext uri="{D42A27DB-BD31-4B8C-83A1-F6EECF244321}">
                <p14:modId xmlns:p14="http://schemas.microsoft.com/office/powerpoint/2010/main" val="1620099811"/>
              </p:ext>
            </p:extLst>
          </p:nvPr>
        </p:nvGraphicFramePr>
        <p:xfrm>
          <a:off x="0" y="0"/>
          <a:ext cx="12192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ÎÎ½ÏÏÎ¹ÏÎ¿ÏÏÎ¿ ÎÏÎ³Î±ÏÎ¯Î±Ï â ÎÎ­Î½ÏÏÎ¿ ÎÏÎ±Î³Î³ÎµÎ»Î¼Î±ÏÎ¹ÎºÎ®Ï ÎÎ±ÏÎ¬ÏÏÎ¹ÏÎ·Ï Î.Î£.Î.Î."/>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49255" y="3336667"/>
            <a:ext cx="1456346" cy="439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54819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2" name="Εικόνα 1" descr="MELETH - 9321 - Group A - Cover_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687764" y="0"/>
            <a:ext cx="4814887" cy="6858000"/>
          </a:xfrm>
          <a:prstGeom prst="rect">
            <a:avLst/>
          </a:prstGeom>
          <a:noFill/>
          <a:ln>
            <a:noFill/>
          </a:ln>
        </p:spPr>
      </p:pic>
    </p:spTree>
    <p:extLst>
      <p:ext uri="{BB962C8B-B14F-4D97-AF65-F5344CB8AC3E}">
        <p14:creationId xmlns:p14="http://schemas.microsoft.com/office/powerpoint/2010/main" val="2331247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2"/>
          <p:cNvSpPr/>
          <p:nvPr/>
        </p:nvSpPr>
        <p:spPr>
          <a:xfrm>
            <a:off x="3810000" y="2967335"/>
            <a:ext cx="4572000" cy="369332"/>
          </a:xfrm>
          <a:prstGeom prst="rect">
            <a:avLst/>
          </a:prstGeom>
        </p:spPr>
        <p:txBody>
          <a:bodyPr>
            <a:spAutoFit/>
          </a:bodyPr>
          <a:lstStyle/>
          <a:p>
            <a:endParaRPr lang="el-GR" dirty="0">
              <a:solidFill>
                <a:prstClr val="black"/>
              </a:solidFill>
              <a:latin typeface="Calibri"/>
            </a:endParaRPr>
          </a:p>
        </p:txBody>
      </p:sp>
      <p:graphicFrame>
        <p:nvGraphicFramePr>
          <p:cNvPr id="4" name="Διάγραμμα 3"/>
          <p:cNvGraphicFramePr/>
          <p:nvPr>
            <p:extLst>
              <p:ext uri="{D42A27DB-BD31-4B8C-83A1-F6EECF244321}">
                <p14:modId xmlns:p14="http://schemas.microsoft.com/office/powerpoint/2010/main" val="3212584807"/>
              </p:ext>
            </p:extLst>
          </p:nvPr>
        </p:nvGraphicFramePr>
        <p:xfrm>
          <a:off x="0" y="0"/>
          <a:ext cx="12192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1631505" y="2204864"/>
            <a:ext cx="8928991" cy="4154984"/>
          </a:xfrm>
          <a:prstGeom prst="rect">
            <a:avLst/>
          </a:prstGeom>
          <a:noFill/>
        </p:spPr>
        <p:txBody>
          <a:bodyPr wrap="square" rtlCol="0">
            <a:spAutoFit/>
          </a:bodyPr>
          <a:lstStyle/>
          <a:p>
            <a:pPr algn="ctr"/>
            <a:endParaRPr lang="el-GR" sz="2400" b="1" dirty="0">
              <a:solidFill>
                <a:prstClr val="black"/>
              </a:solidFill>
              <a:latin typeface="Calibri"/>
            </a:endParaRPr>
          </a:p>
          <a:p>
            <a:pPr algn="ctr"/>
            <a:r>
              <a:rPr lang="el-GR" sz="2400" b="1" dirty="0">
                <a:solidFill>
                  <a:prstClr val="black"/>
                </a:solidFill>
                <a:latin typeface="Calibri"/>
              </a:rPr>
              <a:t>Έκθεση Αποτελεσμάτων Πανελλαδικής Ποσοτικής Έρευνας Εργαζομένων </a:t>
            </a:r>
          </a:p>
          <a:p>
            <a:pPr algn="ctr"/>
            <a:r>
              <a:rPr lang="el-GR" sz="2400" b="1" dirty="0">
                <a:solidFill>
                  <a:prstClr val="black"/>
                </a:solidFill>
                <a:latin typeface="Calibri"/>
              </a:rPr>
              <a:t>με έμφαση σε εγκάρσιες / οριζόντιες / κοινωνικές δεξιότητες</a:t>
            </a:r>
            <a:endParaRPr lang="el-GR" sz="2400" dirty="0">
              <a:solidFill>
                <a:prstClr val="black"/>
              </a:solidFill>
              <a:latin typeface="Calibri"/>
            </a:endParaRPr>
          </a:p>
          <a:p>
            <a:pPr algn="ctr"/>
            <a:endParaRPr lang="el-GR" sz="2400" b="1" dirty="0">
              <a:solidFill>
                <a:prstClr val="white"/>
              </a:solidFill>
              <a:latin typeface="Calibri"/>
            </a:endParaRPr>
          </a:p>
          <a:p>
            <a:pPr algn="ctr"/>
            <a:endParaRPr lang="el-GR" sz="2400" b="1" dirty="0">
              <a:solidFill>
                <a:prstClr val="white"/>
              </a:solidFill>
              <a:latin typeface="Calibri"/>
            </a:endParaRPr>
          </a:p>
          <a:p>
            <a:pPr algn="ctr"/>
            <a:r>
              <a:rPr lang="el-GR" sz="2400" b="1" dirty="0">
                <a:solidFill>
                  <a:srgbClr val="FFC000"/>
                </a:solidFill>
                <a:latin typeface="Calibri"/>
              </a:rPr>
              <a:t>Τηλεφωνικές συνεντεύξεις </a:t>
            </a:r>
          </a:p>
          <a:p>
            <a:pPr algn="ctr"/>
            <a:r>
              <a:rPr lang="el-GR" sz="2400" b="1" dirty="0">
                <a:solidFill>
                  <a:prstClr val="white"/>
                </a:solidFill>
                <a:latin typeface="Calibri"/>
              </a:rPr>
              <a:t>Μέγεθος  δείγματος </a:t>
            </a:r>
            <a:r>
              <a:rPr lang="en-US" sz="2400" b="1" dirty="0">
                <a:solidFill>
                  <a:prstClr val="white"/>
                </a:solidFill>
                <a:latin typeface="Calibri"/>
              </a:rPr>
              <a:t>: </a:t>
            </a:r>
            <a:r>
              <a:rPr lang="el-GR" sz="2400" b="1" dirty="0">
                <a:solidFill>
                  <a:srgbClr val="FFC000"/>
                </a:solidFill>
                <a:latin typeface="Calibri"/>
              </a:rPr>
              <a:t>2.503</a:t>
            </a:r>
            <a:r>
              <a:rPr lang="el-GR" sz="2400" b="1" dirty="0">
                <a:solidFill>
                  <a:prstClr val="white"/>
                </a:solidFill>
                <a:latin typeface="Calibri"/>
              </a:rPr>
              <a:t> εργαζόμενοι ιδιωτικού τομέα </a:t>
            </a:r>
          </a:p>
          <a:p>
            <a:pPr algn="ctr"/>
            <a:r>
              <a:rPr lang="el-GR" sz="2400" b="1" dirty="0">
                <a:solidFill>
                  <a:prstClr val="white"/>
                </a:solidFill>
                <a:latin typeface="Calibri"/>
              </a:rPr>
              <a:t>Επιλογή εργαζομένων</a:t>
            </a:r>
            <a:r>
              <a:rPr lang="en-US" sz="2400" b="1" dirty="0">
                <a:solidFill>
                  <a:prstClr val="white"/>
                </a:solidFill>
                <a:latin typeface="Calibri"/>
              </a:rPr>
              <a:t>:</a:t>
            </a:r>
            <a:r>
              <a:rPr lang="el-GR" sz="2400" b="1" dirty="0">
                <a:solidFill>
                  <a:prstClr val="white"/>
                </a:solidFill>
                <a:latin typeface="Calibri"/>
              </a:rPr>
              <a:t> </a:t>
            </a:r>
            <a:r>
              <a:rPr lang="el-GR" sz="2400" b="1" dirty="0">
                <a:solidFill>
                  <a:srgbClr val="FFC000"/>
                </a:solidFill>
                <a:latin typeface="Calibri"/>
              </a:rPr>
              <a:t>τυχαία </a:t>
            </a:r>
            <a:r>
              <a:rPr lang="el-GR" sz="2400" b="1" dirty="0" err="1">
                <a:solidFill>
                  <a:srgbClr val="FFC000"/>
                </a:solidFill>
                <a:latin typeface="Calibri"/>
              </a:rPr>
              <a:t>στρωματοποιημένη</a:t>
            </a:r>
            <a:r>
              <a:rPr lang="el-GR" sz="2400" b="1" dirty="0">
                <a:solidFill>
                  <a:srgbClr val="FFC000"/>
                </a:solidFill>
                <a:latin typeface="Calibri"/>
              </a:rPr>
              <a:t> </a:t>
            </a:r>
            <a:r>
              <a:rPr lang="el-GR" sz="2400" b="1" dirty="0">
                <a:solidFill>
                  <a:prstClr val="white"/>
                </a:solidFill>
                <a:latin typeface="Calibri"/>
              </a:rPr>
              <a:t>δειγματοληψία με βάση την κατανομή των εργαζομένων</a:t>
            </a:r>
            <a:endParaRPr lang="en-US" sz="2400" b="1" dirty="0">
              <a:solidFill>
                <a:prstClr val="white"/>
              </a:solidFill>
              <a:latin typeface="Calibri"/>
            </a:endParaRPr>
          </a:p>
          <a:p>
            <a:pPr algn="ctr"/>
            <a:r>
              <a:rPr lang="el-GR" sz="2400" b="1" dirty="0">
                <a:solidFill>
                  <a:prstClr val="white"/>
                </a:solidFill>
                <a:latin typeface="Calibri"/>
              </a:rPr>
              <a:t> ανά Περιφέρεια της χώρας (Εργάνη 2020).</a:t>
            </a:r>
          </a:p>
        </p:txBody>
      </p:sp>
    </p:spTree>
    <p:extLst>
      <p:ext uri="{BB962C8B-B14F-4D97-AF65-F5344CB8AC3E}">
        <p14:creationId xmlns:p14="http://schemas.microsoft.com/office/powerpoint/2010/main" val="361880319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2"/>
          <p:cNvSpPr/>
          <p:nvPr/>
        </p:nvSpPr>
        <p:spPr>
          <a:xfrm>
            <a:off x="3810000" y="2967335"/>
            <a:ext cx="4572000" cy="369332"/>
          </a:xfrm>
          <a:prstGeom prst="rect">
            <a:avLst/>
          </a:prstGeom>
        </p:spPr>
        <p:txBody>
          <a:bodyPr>
            <a:spAutoFit/>
          </a:bodyPr>
          <a:lstStyle/>
          <a:p>
            <a:endParaRPr lang="el-GR" dirty="0">
              <a:solidFill>
                <a:prstClr val="black"/>
              </a:solidFill>
              <a:latin typeface="Calibri"/>
            </a:endParaRPr>
          </a:p>
        </p:txBody>
      </p:sp>
      <p:graphicFrame>
        <p:nvGraphicFramePr>
          <p:cNvPr id="4" name="Διάγραμμα 3"/>
          <p:cNvGraphicFramePr/>
          <p:nvPr>
            <p:extLst>
              <p:ext uri="{D42A27DB-BD31-4B8C-83A1-F6EECF244321}">
                <p14:modId xmlns:p14="http://schemas.microsoft.com/office/powerpoint/2010/main" val="3201992571"/>
              </p:ext>
            </p:extLst>
          </p:nvPr>
        </p:nvGraphicFramePr>
        <p:xfrm>
          <a:off x="0" y="0"/>
          <a:ext cx="12192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67808" y="2006029"/>
            <a:ext cx="3456385" cy="479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73202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1027"/>
                                        </p:tgtEl>
                                      </p:cBhvr>
                                    </p:animEffect>
                                    <p:animScale>
                                      <p:cBhvr>
                                        <p:cTn id="7" dur="250" autoRev="1" fill="hold"/>
                                        <p:tgtEl>
                                          <p:spTgt spid="102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2"/>
          <p:cNvSpPr/>
          <p:nvPr/>
        </p:nvSpPr>
        <p:spPr>
          <a:xfrm>
            <a:off x="3810000" y="2967335"/>
            <a:ext cx="4572000" cy="369332"/>
          </a:xfrm>
          <a:prstGeom prst="rect">
            <a:avLst/>
          </a:prstGeom>
        </p:spPr>
        <p:txBody>
          <a:bodyPr>
            <a:spAutoFit/>
          </a:bodyPr>
          <a:lstStyle/>
          <a:p>
            <a:endParaRPr lang="el-GR" dirty="0">
              <a:solidFill>
                <a:prstClr val="black"/>
              </a:solidFill>
              <a:latin typeface="Calibri"/>
            </a:endParaRPr>
          </a:p>
        </p:txBody>
      </p:sp>
      <p:graphicFrame>
        <p:nvGraphicFramePr>
          <p:cNvPr id="4" name="Διάγραμμα 3"/>
          <p:cNvGraphicFramePr/>
          <p:nvPr>
            <p:extLst>
              <p:ext uri="{D42A27DB-BD31-4B8C-83A1-F6EECF244321}">
                <p14:modId xmlns:p14="http://schemas.microsoft.com/office/powerpoint/2010/main" val="1876607733"/>
              </p:ext>
            </p:extLst>
          </p:nvPr>
        </p:nvGraphicFramePr>
        <p:xfrm>
          <a:off x="0" y="0"/>
          <a:ext cx="12192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1631505" y="2321004"/>
            <a:ext cx="8928992" cy="4154984"/>
          </a:xfrm>
          <a:prstGeom prst="rect">
            <a:avLst/>
          </a:prstGeom>
          <a:noFill/>
        </p:spPr>
        <p:txBody>
          <a:bodyPr wrap="square" rtlCol="0">
            <a:spAutoFit/>
          </a:bodyPr>
          <a:lstStyle/>
          <a:p>
            <a:pPr algn="ctr"/>
            <a:r>
              <a:rPr lang="el-GR" sz="5400" b="1" dirty="0">
                <a:solidFill>
                  <a:srgbClr val="FFC000"/>
                </a:solidFill>
                <a:latin typeface="Calibri"/>
              </a:rPr>
              <a:t>3</a:t>
            </a:r>
          </a:p>
          <a:p>
            <a:pPr algn="ctr"/>
            <a:r>
              <a:rPr lang="el-GR" sz="2400" b="1" dirty="0">
                <a:solidFill>
                  <a:prstClr val="black"/>
                </a:solidFill>
                <a:latin typeface="Calibri"/>
              </a:rPr>
              <a:t>Μελέτες αποτύπωσης του αναγκαίου</a:t>
            </a:r>
            <a:r>
              <a:rPr lang="en-US" sz="2400" b="1" dirty="0">
                <a:solidFill>
                  <a:prstClr val="black"/>
                </a:solidFill>
                <a:latin typeface="Calibri"/>
              </a:rPr>
              <a:t> </a:t>
            </a:r>
            <a:r>
              <a:rPr lang="el-GR" sz="2400" b="1" dirty="0">
                <a:solidFill>
                  <a:prstClr val="black"/>
                </a:solidFill>
                <a:latin typeface="Calibri"/>
              </a:rPr>
              <a:t>μείγματος δεξιοτήτων για τα επαγγέλματα</a:t>
            </a:r>
            <a:r>
              <a:rPr lang="en-US" sz="2400" b="1" dirty="0">
                <a:solidFill>
                  <a:prstClr val="black"/>
                </a:solidFill>
                <a:latin typeface="Calibri"/>
              </a:rPr>
              <a:t>:</a:t>
            </a:r>
          </a:p>
          <a:p>
            <a:pPr algn="ctr"/>
            <a:endParaRPr lang="el-GR" dirty="0">
              <a:solidFill>
                <a:prstClr val="black"/>
              </a:solidFill>
              <a:latin typeface="Calibri"/>
            </a:endParaRPr>
          </a:p>
          <a:p>
            <a:pPr marL="285750" indent="-285750" algn="ctr">
              <a:buFont typeface="Arial" panose="020B0604020202020204" pitchFamily="34" charset="0"/>
              <a:buChar char="•"/>
            </a:pPr>
            <a:r>
              <a:rPr lang="el-GR" sz="2400" b="1" dirty="0">
                <a:solidFill>
                  <a:prstClr val="white"/>
                </a:solidFill>
                <a:latin typeface="Calibri"/>
              </a:rPr>
              <a:t>Μάγειρας/</a:t>
            </a:r>
            <a:r>
              <a:rPr lang="el-GR" sz="2400" b="1" dirty="0" err="1">
                <a:solidFill>
                  <a:prstClr val="white"/>
                </a:solidFill>
                <a:latin typeface="Calibri"/>
              </a:rPr>
              <a:t>ισσα</a:t>
            </a:r>
            <a:endParaRPr lang="el-GR" sz="2400" b="1" dirty="0">
              <a:solidFill>
                <a:prstClr val="white"/>
              </a:solidFill>
              <a:latin typeface="Calibri"/>
            </a:endParaRPr>
          </a:p>
          <a:p>
            <a:pPr algn="ctr"/>
            <a:endParaRPr lang="el-GR" sz="2400" b="1" dirty="0">
              <a:solidFill>
                <a:prstClr val="white"/>
              </a:solidFill>
              <a:latin typeface="Calibri"/>
            </a:endParaRPr>
          </a:p>
          <a:p>
            <a:pPr marL="285750" indent="-285750" algn="ctr">
              <a:buFont typeface="Arial" panose="020B0604020202020204" pitchFamily="34" charset="0"/>
              <a:buChar char="•"/>
            </a:pPr>
            <a:r>
              <a:rPr lang="el-GR" sz="2400" b="1" dirty="0">
                <a:solidFill>
                  <a:prstClr val="white"/>
                </a:solidFill>
                <a:latin typeface="Calibri"/>
              </a:rPr>
              <a:t>Αναλυτής/Αναλύτρια Συστημάτων</a:t>
            </a:r>
          </a:p>
          <a:p>
            <a:pPr algn="ctr"/>
            <a:endParaRPr lang="el-GR" sz="2400" b="1" dirty="0">
              <a:solidFill>
                <a:prstClr val="white"/>
              </a:solidFill>
              <a:latin typeface="Calibri"/>
            </a:endParaRPr>
          </a:p>
          <a:p>
            <a:pPr marL="285750" indent="-285750" algn="ctr">
              <a:buFont typeface="Arial" panose="020B0604020202020204" pitchFamily="34" charset="0"/>
              <a:buChar char="•"/>
            </a:pPr>
            <a:r>
              <a:rPr lang="el-GR" sz="2400" b="1" dirty="0">
                <a:solidFill>
                  <a:prstClr val="white"/>
                </a:solidFill>
                <a:latin typeface="Calibri"/>
              </a:rPr>
              <a:t>Χειριστές/ Χειρίστριες γερανών, ανυψωτήρων και παρόμοιων μηχανημάτων</a:t>
            </a:r>
          </a:p>
        </p:txBody>
      </p:sp>
    </p:spTree>
    <p:extLst>
      <p:ext uri="{BB962C8B-B14F-4D97-AF65-F5344CB8AC3E}">
        <p14:creationId xmlns:p14="http://schemas.microsoft.com/office/powerpoint/2010/main" val="414009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fill="remove" nodeType="withEffect">
                                  <p:stCondLst>
                                    <p:cond delay="0"/>
                                  </p:stCondLst>
                                  <p:childTnLst>
                                    <p:animClr clrSpc="rgb" dir="cw">
                                      <p:cBhvr override="childStyle">
                                        <p:cTn id="6" dur="250" autoRev="1" fill="remove"/>
                                        <p:tgtEl>
                                          <p:spTgt spid="5">
                                            <p:txEl>
                                              <p:pRg st="0" end="0"/>
                                            </p:txEl>
                                          </p:spTgt>
                                        </p:tgtEl>
                                        <p:attrNameLst>
                                          <p:attrName>style.color</p:attrName>
                                        </p:attrNameLst>
                                      </p:cBhvr>
                                      <p:to>
                                        <a:schemeClr val="bg1"/>
                                      </p:to>
                                    </p:animClr>
                                    <p:animClr clrSpc="rgb" dir="cw">
                                      <p:cBhvr>
                                        <p:cTn id="7" dur="250" autoRev="1" fill="remove"/>
                                        <p:tgtEl>
                                          <p:spTgt spid="5">
                                            <p:txEl>
                                              <p:pRg st="0" end="0"/>
                                            </p:txEl>
                                          </p:spTgt>
                                        </p:tgtEl>
                                        <p:attrNameLst>
                                          <p:attrName>fillcolor</p:attrName>
                                        </p:attrNameLst>
                                      </p:cBhvr>
                                      <p:to>
                                        <a:schemeClr val="bg1"/>
                                      </p:to>
                                    </p:animClr>
                                    <p:set>
                                      <p:cBhvr>
                                        <p:cTn id="8" dur="250" autoRev="1" fill="remove"/>
                                        <p:tgtEl>
                                          <p:spTgt spid="5">
                                            <p:txEl>
                                              <p:pRg st="0" end="0"/>
                                            </p:txEl>
                                          </p:spTgt>
                                        </p:tgtEl>
                                        <p:attrNameLst>
                                          <p:attrName>fill.type</p:attrName>
                                        </p:attrNameLst>
                                      </p:cBhvr>
                                      <p:to>
                                        <p:strVal val="solid"/>
                                      </p:to>
                                    </p:set>
                                    <p:set>
                                      <p:cBhvr>
                                        <p:cTn id="9" dur="250" autoRev="1" fill="remove"/>
                                        <p:tgtEl>
                                          <p:spTgt spid="5">
                                            <p:txEl>
                                              <p:pRg st="0" end="0"/>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860000"/>
        </a:solidFill>
        <a:effectLst/>
      </p:bgPr>
    </p:bg>
    <p:spTree>
      <p:nvGrpSpPr>
        <p:cNvPr id="1" name=""/>
        <p:cNvGrpSpPr/>
        <p:nvPr/>
      </p:nvGrpSpPr>
      <p:grpSpPr>
        <a:xfrm>
          <a:off x="0" y="0"/>
          <a:ext cx="0" cy="0"/>
          <a:chOff x="0" y="0"/>
          <a:chExt cx="0" cy="0"/>
        </a:xfrm>
      </p:grpSpPr>
      <p:sp>
        <p:nvSpPr>
          <p:cNvPr id="3" name="Έλλειψη 2"/>
          <p:cNvSpPr/>
          <p:nvPr/>
        </p:nvSpPr>
        <p:spPr>
          <a:xfrm>
            <a:off x="4165600" y="1651000"/>
            <a:ext cx="3600000" cy="36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4" name="Ομάδα 3">
            <a:extLst>
              <a:ext uri="{FF2B5EF4-FFF2-40B4-BE49-F238E27FC236}">
                <a16:creationId xmlns:a16="http://schemas.microsoft.com/office/drawing/2014/main" xmlns="" id="{F3AC8808-EA1D-7BC7-E96B-380C1FCCCDEC}"/>
              </a:ext>
            </a:extLst>
          </p:cNvPr>
          <p:cNvGrpSpPr/>
          <p:nvPr/>
        </p:nvGrpSpPr>
        <p:grpSpPr>
          <a:xfrm>
            <a:off x="4893276" y="2082066"/>
            <a:ext cx="2144649" cy="2737868"/>
            <a:chOff x="4454012" y="1806677"/>
            <a:chExt cx="3283976" cy="4404168"/>
          </a:xfrm>
        </p:grpSpPr>
        <p:pic>
          <p:nvPicPr>
            <p:cNvPr id="3074" name="Picture 2">
              <a:extLst>
                <a:ext uri="{FF2B5EF4-FFF2-40B4-BE49-F238E27FC236}">
                  <a16:creationId xmlns:a16="http://schemas.microsoft.com/office/drawing/2014/main" xmlns="" id="{5B7C0885-67C0-BB20-F96C-2051F662EAB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602" t="13340" r="53642" b="14489"/>
            <a:stretch/>
          </p:blipFill>
          <p:spPr bwMode="auto">
            <a:xfrm>
              <a:off x="4454013" y="1806677"/>
              <a:ext cx="3283974" cy="324464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xmlns="" id="{C6A884A0-07F3-AE19-3605-9096CD0F66B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253" t="53937" r="11498" b="14516"/>
            <a:stretch/>
          </p:blipFill>
          <p:spPr bwMode="auto">
            <a:xfrm>
              <a:off x="4454012" y="5044062"/>
              <a:ext cx="3283976" cy="116678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31023183"/>
      </p:ext>
    </p:extLst>
  </p:cSld>
  <p:clrMapOvr>
    <a:masterClrMapping/>
  </p:clrMapOvr>
  <mc:AlternateContent xmlns:mc="http://schemas.openxmlformats.org/markup-compatibility/2006" xmlns:p14="http://schemas.microsoft.com/office/powerpoint/2010/main">
    <mc:Choice Requires="p14">
      <p:transition spd="slow" p14:dur="2000">
        <p:fade thruBlk="1"/>
      </p:transition>
    </mc:Choice>
    <mc:Fallback xmlns="">
      <p:transition spd="slow">
        <p:fade thruBlk="1"/>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860000"/>
        </a:solidFill>
        <a:effectLst/>
      </p:bgPr>
    </p:bg>
    <p:spTree>
      <p:nvGrpSpPr>
        <p:cNvPr id="1" name=""/>
        <p:cNvGrpSpPr/>
        <p:nvPr/>
      </p:nvGrpSpPr>
      <p:grpSpPr>
        <a:xfrm>
          <a:off x="0" y="0"/>
          <a:ext cx="0" cy="0"/>
          <a:chOff x="0" y="0"/>
          <a:chExt cx="0" cy="0"/>
        </a:xfrm>
      </p:grpSpPr>
      <mc:AlternateContent xmlns:mc="http://schemas.openxmlformats.org/markup-compatibility/2006">
        <mc:Choice xmlns:aink="http://schemas.microsoft.com/office/drawing/2016/ink" xmlns:p14="http://schemas.microsoft.com/office/powerpoint/2010/main" xmlns="" Requires="p14 aink">
          <p:contentPart p14:bwMode="auto" r:id="rId3">
            <p14:nvContentPartPr>
              <p14:cNvPr id="20" name="Γραφή 19">
                <a:extLst>
                  <a:ext uri="{FF2B5EF4-FFF2-40B4-BE49-F238E27FC236}">
                    <a16:creationId xmlns:a16="http://schemas.microsoft.com/office/drawing/2014/main" id="{B8CD915E-9E32-6A7A-CFAD-AFB9B46E8638}"/>
                  </a:ext>
                </a:extLst>
              </p14:cNvPr>
              <p14:cNvContentPartPr/>
              <p14:nvPr/>
            </p14:nvContentPartPr>
            <p14:xfrm>
              <a:off x="4109768" y="4178501"/>
              <a:ext cx="360" cy="360"/>
            </p14:xfrm>
          </p:contentPart>
        </mc:Choice>
        <mc:Fallback>
          <p:pic>
            <p:nvPicPr>
              <p:cNvPr id="20" name="Γραφή 19">
                <a:extLst>
                  <a:ext uri="{FF2B5EF4-FFF2-40B4-BE49-F238E27FC236}">
                    <a16:creationId xmlns:a16="http://schemas.microsoft.com/office/drawing/2014/main" xmlns="" id="{B8CD915E-9E32-6A7A-CFAD-AFB9B46E8638}"/>
                  </a:ext>
                </a:extLst>
              </p:cNvPr>
              <p:cNvPicPr/>
              <p:nvPr/>
            </p:nvPicPr>
            <p:blipFill>
              <a:blip r:embed="rId4"/>
              <a:stretch>
                <a:fillRect/>
              </a:stretch>
            </p:blipFill>
            <p:spPr>
              <a:xfrm>
                <a:off x="4091768" y="4070861"/>
                <a:ext cx="36000" cy="216000"/>
              </a:xfrm>
              <a:prstGeom prst="rect">
                <a:avLst/>
              </a:prstGeom>
            </p:spPr>
          </p:pic>
        </mc:Fallback>
      </mc:AlternateContent>
      <p:sp>
        <p:nvSpPr>
          <p:cNvPr id="23" name="TextBox 22">
            <a:extLst>
              <a:ext uri="{FF2B5EF4-FFF2-40B4-BE49-F238E27FC236}">
                <a16:creationId xmlns:a16="http://schemas.microsoft.com/office/drawing/2014/main" xmlns="" id="{27C8A0AC-DFFF-0C5E-D5A5-6B750182AE94}"/>
              </a:ext>
            </a:extLst>
          </p:cNvPr>
          <p:cNvSpPr txBox="1"/>
          <p:nvPr/>
        </p:nvSpPr>
        <p:spPr>
          <a:xfrm>
            <a:off x="1660947" y="553598"/>
            <a:ext cx="10428092" cy="1846659"/>
          </a:xfrm>
          <a:prstGeom prst="rect">
            <a:avLst/>
          </a:prstGeom>
          <a:noFill/>
        </p:spPr>
        <p:txBody>
          <a:bodyPr wrap="square">
            <a:spAutoFit/>
          </a:bodyPr>
          <a:lstStyle/>
          <a:p>
            <a:pPr algn="just"/>
            <a:r>
              <a:rPr lang="el-GR" sz="3800" dirty="0">
                <a:solidFill>
                  <a:srgbClr val="FFFFFF"/>
                </a:solidFill>
                <a:effectLst/>
                <a:latin typeface="Inter"/>
              </a:rPr>
              <a:t>Για την ενίσχυση της ποιότητας</a:t>
            </a:r>
            <a:endParaRPr lang="el-GR" sz="3800" dirty="0">
              <a:solidFill>
                <a:srgbClr val="FFFFFF"/>
              </a:solidFill>
            </a:endParaRPr>
          </a:p>
          <a:p>
            <a:pPr algn="just"/>
            <a:r>
              <a:rPr lang="el-GR" sz="3800" dirty="0">
                <a:solidFill>
                  <a:srgbClr val="FFFFFF"/>
                </a:solidFill>
                <a:effectLst/>
                <a:latin typeface="Inter"/>
              </a:rPr>
              <a:t>σε όλο το φάσμα του θεσμικού χώρου που</a:t>
            </a:r>
            <a:endParaRPr lang="el-GR" sz="3800" dirty="0">
              <a:solidFill>
                <a:srgbClr val="FFFFFF"/>
              </a:solidFill>
            </a:endParaRPr>
          </a:p>
          <a:p>
            <a:pPr algn="just"/>
            <a:r>
              <a:rPr lang="el-GR" sz="3800" dirty="0">
                <a:solidFill>
                  <a:srgbClr val="FFFFFF"/>
                </a:solidFill>
                <a:effectLst/>
                <a:latin typeface="Inter"/>
              </a:rPr>
              <a:t>συνδέει την </a:t>
            </a:r>
            <a:r>
              <a:rPr lang="el-GR" sz="3800" dirty="0">
                <a:effectLst/>
                <a:latin typeface="Inter"/>
              </a:rPr>
              <a:t>ΚΑΤΑΡΤΙΣΗ</a:t>
            </a:r>
            <a:r>
              <a:rPr lang="el-GR" sz="3800" dirty="0">
                <a:solidFill>
                  <a:srgbClr val="FFFFFF"/>
                </a:solidFill>
                <a:effectLst/>
                <a:latin typeface="Inter"/>
              </a:rPr>
              <a:t> με την </a:t>
            </a:r>
            <a:r>
              <a:rPr lang="el-GR" sz="3800" dirty="0">
                <a:effectLst/>
                <a:latin typeface="Inter"/>
              </a:rPr>
              <a:t>ΑΠΑΣΧΟΛΗΣΗ</a:t>
            </a:r>
            <a:endParaRPr lang="el-GR" sz="3800" dirty="0"/>
          </a:p>
        </p:txBody>
      </p:sp>
      <p:grpSp>
        <p:nvGrpSpPr>
          <p:cNvPr id="27" name="Ομάδα 26">
            <a:extLst>
              <a:ext uri="{FF2B5EF4-FFF2-40B4-BE49-F238E27FC236}">
                <a16:creationId xmlns:a16="http://schemas.microsoft.com/office/drawing/2014/main" xmlns="" id="{89895D49-B0C9-19EB-EA18-4E5F96F2AA02}"/>
              </a:ext>
            </a:extLst>
          </p:cNvPr>
          <p:cNvGrpSpPr/>
          <p:nvPr/>
        </p:nvGrpSpPr>
        <p:grpSpPr>
          <a:xfrm>
            <a:off x="0" y="3438144"/>
            <a:ext cx="12192000" cy="3419856"/>
            <a:chOff x="0" y="3180080"/>
            <a:chExt cx="12192000" cy="3677920"/>
          </a:xfrm>
        </p:grpSpPr>
        <p:sp>
          <p:nvSpPr>
            <p:cNvPr id="24" name="Ορθογώνιο 23">
              <a:extLst>
                <a:ext uri="{FF2B5EF4-FFF2-40B4-BE49-F238E27FC236}">
                  <a16:creationId xmlns:a16="http://schemas.microsoft.com/office/drawing/2014/main" xmlns="" id="{E091D1E5-AD37-54C8-99FF-F66D815C0626}"/>
                </a:ext>
              </a:extLst>
            </p:cNvPr>
            <p:cNvSpPr/>
            <p:nvPr/>
          </p:nvSpPr>
          <p:spPr>
            <a:xfrm>
              <a:off x="0" y="3180080"/>
              <a:ext cx="12192000" cy="367792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26" name="TextBox 25">
              <a:extLst>
                <a:ext uri="{FF2B5EF4-FFF2-40B4-BE49-F238E27FC236}">
                  <a16:creationId xmlns:a16="http://schemas.microsoft.com/office/drawing/2014/main" xmlns="" id="{1ABDDE12-3227-2F4B-5DC4-5DE82F0E963A}"/>
                </a:ext>
              </a:extLst>
            </p:cNvPr>
            <p:cNvSpPr txBox="1"/>
            <p:nvPr/>
          </p:nvSpPr>
          <p:spPr>
            <a:xfrm>
              <a:off x="1660947" y="4276618"/>
              <a:ext cx="10331359" cy="1986009"/>
            </a:xfrm>
            <a:prstGeom prst="rect">
              <a:avLst/>
            </a:prstGeom>
            <a:noFill/>
          </p:spPr>
          <p:txBody>
            <a:bodyPr wrap="square">
              <a:spAutoFit/>
            </a:bodyPr>
            <a:lstStyle/>
            <a:p>
              <a:pPr algn="just"/>
              <a:r>
                <a:rPr lang="el-GR" sz="3800" dirty="0">
                  <a:solidFill>
                    <a:srgbClr val="860000"/>
                  </a:solidFill>
                  <a:effectLst/>
                  <a:latin typeface="Inter"/>
                </a:rPr>
                <a:t>από το </a:t>
              </a:r>
              <a:r>
                <a:rPr lang="el-GR" sz="3800" dirty="0">
                  <a:effectLst/>
                  <a:latin typeface="Inter"/>
                </a:rPr>
                <a:t>ΕΠΑΓΓΕΛΜΑΤΙΚΟ ΠΕΡΙΓΡΑΜΜΑ</a:t>
              </a:r>
              <a:endParaRPr lang="el-GR" sz="3800" dirty="0">
                <a:latin typeface="Inter"/>
              </a:endParaRPr>
            </a:p>
            <a:p>
              <a:pPr algn="just"/>
              <a:r>
                <a:rPr lang="el-GR" sz="3800" dirty="0">
                  <a:solidFill>
                    <a:srgbClr val="860000"/>
                  </a:solidFill>
                  <a:effectLst/>
                  <a:latin typeface="Inter"/>
                </a:rPr>
                <a:t>έως και την </a:t>
              </a:r>
              <a:r>
                <a:rPr lang="el-GR" sz="3800" dirty="0">
                  <a:effectLst/>
                  <a:latin typeface="Inter"/>
                </a:rPr>
                <a:t>ΠΙΣΤΟΠΟΙΗΣΗ</a:t>
              </a:r>
              <a:r>
                <a:rPr lang="el-GR" sz="3800" dirty="0">
                  <a:solidFill>
                    <a:srgbClr val="860000"/>
                  </a:solidFill>
                  <a:effectLst/>
                  <a:latin typeface="Inter"/>
                </a:rPr>
                <a:t> </a:t>
              </a:r>
              <a:endParaRPr lang="en-US" sz="3800" dirty="0">
                <a:solidFill>
                  <a:srgbClr val="860000"/>
                </a:solidFill>
                <a:effectLst/>
                <a:latin typeface="Inter"/>
              </a:endParaRPr>
            </a:p>
            <a:p>
              <a:pPr algn="just"/>
              <a:r>
                <a:rPr lang="el-GR" sz="3800" dirty="0">
                  <a:solidFill>
                    <a:srgbClr val="860000"/>
                  </a:solidFill>
                  <a:effectLst/>
                  <a:latin typeface="Inter"/>
                </a:rPr>
                <a:t>των προσόντων του ανθρώπινου δυναμικού</a:t>
              </a:r>
              <a:endParaRPr lang="el-GR" sz="3800" dirty="0">
                <a:solidFill>
                  <a:srgbClr val="860000"/>
                </a:solidFill>
                <a:latin typeface="Inter"/>
              </a:endParaRPr>
            </a:p>
          </p:txBody>
        </p:sp>
      </p:grpSp>
      <p:grpSp>
        <p:nvGrpSpPr>
          <p:cNvPr id="2" name="Ομάδα 1"/>
          <p:cNvGrpSpPr/>
          <p:nvPr/>
        </p:nvGrpSpPr>
        <p:grpSpPr>
          <a:xfrm>
            <a:off x="5016000" y="2349000"/>
            <a:ext cx="2160000" cy="2160000"/>
            <a:chOff x="4165600" y="1651000"/>
            <a:chExt cx="3600000" cy="3600000"/>
          </a:xfrm>
        </p:grpSpPr>
        <p:sp>
          <p:nvSpPr>
            <p:cNvPr id="8" name="Έλλειψη 7"/>
            <p:cNvSpPr/>
            <p:nvPr/>
          </p:nvSpPr>
          <p:spPr>
            <a:xfrm>
              <a:off x="4165600" y="1651000"/>
              <a:ext cx="3600000" cy="36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9" name="Ομάδα 8">
              <a:extLst>
                <a:ext uri="{FF2B5EF4-FFF2-40B4-BE49-F238E27FC236}">
                  <a16:creationId xmlns:a16="http://schemas.microsoft.com/office/drawing/2014/main" xmlns="" id="{F3AC8808-EA1D-7BC7-E96B-380C1FCCCDEC}"/>
                </a:ext>
              </a:extLst>
            </p:cNvPr>
            <p:cNvGrpSpPr/>
            <p:nvPr/>
          </p:nvGrpSpPr>
          <p:grpSpPr>
            <a:xfrm>
              <a:off x="4893276" y="2082066"/>
              <a:ext cx="2144649" cy="2737868"/>
              <a:chOff x="4454012" y="1806677"/>
              <a:chExt cx="3283976" cy="4404168"/>
            </a:xfrm>
          </p:grpSpPr>
          <p:pic>
            <p:nvPicPr>
              <p:cNvPr id="10" name="Picture 2">
                <a:extLst>
                  <a:ext uri="{FF2B5EF4-FFF2-40B4-BE49-F238E27FC236}">
                    <a16:creationId xmlns:a16="http://schemas.microsoft.com/office/drawing/2014/main" xmlns="" id="{5B7C0885-67C0-BB20-F96C-2051F662EAB7}"/>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602" t="13340" r="53642" b="14489"/>
              <a:stretch/>
            </p:blipFill>
            <p:spPr bwMode="auto">
              <a:xfrm>
                <a:off x="4454013" y="1806677"/>
                <a:ext cx="3283974" cy="32446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a:extLst>
                  <a:ext uri="{FF2B5EF4-FFF2-40B4-BE49-F238E27FC236}">
                    <a16:creationId xmlns:a16="http://schemas.microsoft.com/office/drawing/2014/main" xmlns="" id="{C6A884A0-07F3-AE19-3605-9096CD0F66B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6253" t="53937" r="11498" b="14516"/>
              <a:stretch/>
            </p:blipFill>
            <p:spPr bwMode="auto">
              <a:xfrm>
                <a:off x="4454012" y="5044062"/>
                <a:ext cx="3283976" cy="1166783"/>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108314191"/>
      </p:ext>
    </p:extLst>
  </p:cSld>
  <p:clrMapOvr>
    <a:masterClrMapping/>
  </p:clrMapOvr>
  <mc:AlternateContent xmlns:mc="http://schemas.openxmlformats.org/markup-compatibility/2006" xmlns:p14="http://schemas.microsoft.com/office/powerpoint/2010/main">
    <mc:Choice Requires="p14">
      <p:transition spd="slow" p14:dur="1750">
        <p:split orient="vert" dir="in"/>
      </p:transition>
    </mc:Choice>
    <mc:Fallback xmlns="">
      <p:transition spd="slow">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par>
                                <p:cTn id="8" presetID="22" presetClass="entr" presetSubtype="2" fill="hold" nodeType="withEffect">
                                  <p:stCondLst>
                                    <p:cond delay="1000"/>
                                  </p:stCondLst>
                                  <p:childTnLst>
                                    <p:set>
                                      <p:cBhvr>
                                        <p:cTn id="9" dur="1" fill="hold">
                                          <p:stCondLst>
                                            <p:cond delay="0"/>
                                          </p:stCondLst>
                                        </p:cTn>
                                        <p:tgtEl>
                                          <p:spTgt spid="27"/>
                                        </p:tgtEl>
                                        <p:attrNameLst>
                                          <p:attrName>style.visibility</p:attrName>
                                        </p:attrNameLst>
                                      </p:cBhvr>
                                      <p:to>
                                        <p:strVal val="visible"/>
                                      </p:to>
                                    </p:set>
                                    <p:animEffect transition="in" filter="wipe(right)">
                                      <p:cBhvr>
                                        <p:cTn id="10" dur="500"/>
                                        <p:tgtEl>
                                          <p:spTgt spid="27"/>
                                        </p:tgtEl>
                                      </p:cBhvr>
                                    </p:animEffect>
                                  </p:childTnLst>
                                </p:cTn>
                              </p:par>
                              <p:par>
                                <p:cTn id="11" presetID="42" presetClass="path" presetSubtype="0" accel="50000" decel="50000" fill="hold" nodeType="withEffect">
                                  <p:stCondLst>
                                    <p:cond delay="1000"/>
                                  </p:stCondLst>
                                  <p:childTnLst>
                                    <p:animMotion origin="layout" path="M 0 0 L -0.41224 -0.00139 " pathEditMode="relative" rAng="0" ptsTypes="AA">
                                      <p:cBhvr>
                                        <p:cTn id="12" dur="2000" fill="hold"/>
                                        <p:tgtEl>
                                          <p:spTgt spid="2"/>
                                        </p:tgtEl>
                                        <p:attrNameLst>
                                          <p:attrName>ppt_x</p:attrName>
                                          <p:attrName>ppt_y</p:attrName>
                                        </p:attrNameLst>
                                      </p:cBhvr>
                                      <p:rCtr x="-20612"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Εικόνα 7">
            <a:extLst>
              <a:ext uri="{FF2B5EF4-FFF2-40B4-BE49-F238E27FC236}">
                <a16:creationId xmlns:a16="http://schemas.microsoft.com/office/drawing/2014/main" xmlns="" id="{742116DF-825F-866B-CE31-09255D566F56}"/>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Lst>
          </a:blip>
          <a:srcRect l="16917" t="15001" r="51928" b="6402"/>
          <a:stretch/>
        </p:blipFill>
        <p:spPr>
          <a:xfrm>
            <a:off x="7264400" y="293118"/>
            <a:ext cx="4559383" cy="6469927"/>
          </a:xfrm>
          <a:prstGeom prst="rect">
            <a:avLst/>
          </a:prstGeom>
        </p:spPr>
      </p:pic>
      <p:sp>
        <p:nvSpPr>
          <p:cNvPr id="15" name="Οβάλ 2">
            <a:extLst>
              <a:ext uri="{FF2B5EF4-FFF2-40B4-BE49-F238E27FC236}">
                <a16:creationId xmlns:a16="http://schemas.microsoft.com/office/drawing/2014/main" xmlns="" id="{15A3F655-5EED-BA38-D558-F7F4F9891D5C}"/>
              </a:ext>
            </a:extLst>
          </p:cNvPr>
          <p:cNvSpPr/>
          <p:nvPr/>
        </p:nvSpPr>
        <p:spPr>
          <a:xfrm>
            <a:off x="1511621" y="1459537"/>
            <a:ext cx="3060000" cy="3060000"/>
          </a:xfrm>
          <a:prstGeom prst="ellipse">
            <a:avLst/>
          </a:pr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9500" dirty="0">
              <a:latin typeface="Inter"/>
            </a:endParaRPr>
          </a:p>
        </p:txBody>
      </p:sp>
      <p:sp>
        <p:nvSpPr>
          <p:cNvPr id="17" name="Οβάλ 2">
            <a:extLst>
              <a:ext uri="{FF2B5EF4-FFF2-40B4-BE49-F238E27FC236}">
                <a16:creationId xmlns:a16="http://schemas.microsoft.com/office/drawing/2014/main" xmlns="" id="{15A3F655-5EED-BA38-D558-F7F4F9891D5C}"/>
              </a:ext>
            </a:extLst>
          </p:cNvPr>
          <p:cNvSpPr/>
          <p:nvPr/>
        </p:nvSpPr>
        <p:spPr>
          <a:xfrm>
            <a:off x="2626746" y="1819537"/>
            <a:ext cx="2700000" cy="27000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9500" dirty="0">
              <a:latin typeface="Inter"/>
            </a:endParaRPr>
          </a:p>
        </p:txBody>
      </p:sp>
      <p:sp>
        <p:nvSpPr>
          <p:cNvPr id="18" name="Οβάλ 2">
            <a:extLst>
              <a:ext uri="{FF2B5EF4-FFF2-40B4-BE49-F238E27FC236}">
                <a16:creationId xmlns:a16="http://schemas.microsoft.com/office/drawing/2014/main" xmlns="" id="{15A3F655-5EED-BA38-D558-F7F4F9891D5C}"/>
              </a:ext>
            </a:extLst>
          </p:cNvPr>
          <p:cNvSpPr/>
          <p:nvPr/>
        </p:nvSpPr>
        <p:spPr>
          <a:xfrm>
            <a:off x="3784055" y="2359537"/>
            <a:ext cx="2160000" cy="216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9500" dirty="0" smtClean="0">
                <a:solidFill>
                  <a:schemeClr val="bg1"/>
                </a:solidFill>
                <a:latin typeface="Inter"/>
              </a:rPr>
              <a:t>1</a:t>
            </a:r>
            <a:endParaRPr lang="el-GR" sz="9500" dirty="0">
              <a:solidFill>
                <a:schemeClr val="bg1"/>
              </a:solidFill>
              <a:latin typeface="Inter"/>
            </a:endParaRPr>
          </a:p>
        </p:txBody>
      </p:sp>
      <p:sp>
        <p:nvSpPr>
          <p:cNvPr id="19" name="Ορθογώνιο 18">
            <a:extLst>
              <a:ext uri="{FF2B5EF4-FFF2-40B4-BE49-F238E27FC236}">
                <a16:creationId xmlns:a16="http://schemas.microsoft.com/office/drawing/2014/main" xmlns="" id="{B2F247D0-9B80-0A33-F83E-0BA8A10FDD69}"/>
              </a:ext>
            </a:extLst>
          </p:cNvPr>
          <p:cNvSpPr/>
          <p:nvPr/>
        </p:nvSpPr>
        <p:spPr>
          <a:xfrm>
            <a:off x="7653749" y="2882095"/>
            <a:ext cx="3945584" cy="1563827"/>
          </a:xfrm>
          <a:prstGeom prst="rect">
            <a:avLst/>
          </a:prstGeom>
          <a:solidFill>
            <a:srgbClr val="E2E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0" name="TextBox 19">
            <a:extLst>
              <a:ext uri="{FF2B5EF4-FFF2-40B4-BE49-F238E27FC236}">
                <a16:creationId xmlns:a16="http://schemas.microsoft.com/office/drawing/2014/main" xmlns="" id="{01053F13-78B9-8258-8B91-16D59F3495AB}"/>
              </a:ext>
            </a:extLst>
          </p:cNvPr>
          <p:cNvSpPr txBox="1"/>
          <p:nvPr/>
        </p:nvSpPr>
        <p:spPr>
          <a:xfrm>
            <a:off x="7749525" y="2859904"/>
            <a:ext cx="4074258" cy="1138773"/>
          </a:xfrm>
          <a:prstGeom prst="rect">
            <a:avLst/>
          </a:prstGeom>
          <a:noFill/>
        </p:spPr>
        <p:txBody>
          <a:bodyPr wrap="square">
            <a:spAutoFit/>
          </a:bodyPr>
          <a:lstStyle/>
          <a:p>
            <a:r>
              <a:rPr lang="el-GR" sz="1700" b="1" dirty="0" smtClean="0">
                <a:solidFill>
                  <a:srgbClr val="860000"/>
                </a:solidFill>
                <a:effectLst>
                  <a:outerShdw blurRad="38100" dist="38100" dir="2700000" algn="tl">
                    <a:srgbClr val="000000">
                      <a:alpha val="43137"/>
                    </a:srgbClr>
                  </a:outerShdw>
                </a:effectLst>
              </a:rPr>
              <a:t>ΑΝΑΠΤΥΞΗΣ</a:t>
            </a:r>
          </a:p>
          <a:p>
            <a:r>
              <a:rPr lang="el-GR" sz="1700" b="1" dirty="0" smtClean="0">
                <a:solidFill>
                  <a:srgbClr val="62554D"/>
                </a:solidFill>
                <a:effectLst>
                  <a:outerShdw blurRad="38100" dist="38100" dir="2700000" algn="tl">
                    <a:srgbClr val="000000">
                      <a:alpha val="43137"/>
                    </a:srgbClr>
                  </a:outerShdw>
                </a:effectLst>
              </a:rPr>
              <a:t>ΕΠΑΓΓΕΛΜΑΤΙΚΩΝ </a:t>
            </a:r>
            <a:r>
              <a:rPr lang="el-GR" sz="1700" b="1" dirty="0">
                <a:solidFill>
                  <a:srgbClr val="62554D"/>
                </a:solidFill>
                <a:effectLst>
                  <a:outerShdw blurRad="38100" dist="38100" dir="2700000" algn="tl">
                    <a:srgbClr val="000000">
                      <a:alpha val="43137"/>
                    </a:srgbClr>
                  </a:outerShdw>
                </a:effectLst>
              </a:rPr>
              <a:t>ΠΕΡΙΓΡΑΜΜΑΤΩΝ</a:t>
            </a:r>
            <a:r>
              <a:rPr lang="en-US" sz="1700" b="1" dirty="0">
                <a:solidFill>
                  <a:srgbClr val="62554D"/>
                </a:solidFill>
                <a:effectLst>
                  <a:outerShdw blurRad="38100" dist="38100" dir="2700000" algn="tl">
                    <a:srgbClr val="000000">
                      <a:alpha val="43137"/>
                    </a:srgbClr>
                  </a:outerShdw>
                </a:effectLst>
              </a:rPr>
              <a:t> </a:t>
            </a:r>
            <a:r>
              <a:rPr lang="el-GR" sz="1700" b="1" dirty="0" smtClean="0">
                <a:solidFill>
                  <a:srgbClr val="62554D"/>
                </a:solidFill>
                <a:effectLst>
                  <a:outerShdw blurRad="38100" dist="38100" dir="2700000" algn="tl">
                    <a:srgbClr val="000000">
                      <a:alpha val="43137"/>
                    </a:srgbClr>
                  </a:outerShdw>
                </a:effectLst>
              </a:rPr>
              <a:t>&amp;</a:t>
            </a:r>
            <a:endParaRPr lang="el-GR" sz="1700" b="1" dirty="0">
              <a:solidFill>
                <a:srgbClr val="62554D"/>
              </a:solidFill>
              <a:effectLst>
                <a:outerShdw blurRad="38100" dist="38100" dir="2700000" algn="tl">
                  <a:srgbClr val="000000">
                    <a:alpha val="43137"/>
                  </a:srgbClr>
                </a:outerShdw>
              </a:effectLst>
            </a:endParaRPr>
          </a:p>
          <a:p>
            <a:r>
              <a:rPr lang="el-GR" sz="1700" b="1" dirty="0">
                <a:solidFill>
                  <a:srgbClr val="62554D"/>
                </a:solidFill>
                <a:effectLst>
                  <a:outerShdw blurRad="38100" dist="38100" dir="2700000" algn="tl">
                    <a:srgbClr val="000000">
                      <a:alpha val="43137"/>
                    </a:srgbClr>
                  </a:outerShdw>
                </a:effectLst>
              </a:rPr>
              <a:t>ΠΛΑΙΣΙΩΝ </a:t>
            </a:r>
            <a:r>
              <a:rPr lang="el-GR" sz="1700" b="1" dirty="0" smtClean="0">
                <a:solidFill>
                  <a:srgbClr val="62554D"/>
                </a:solidFill>
                <a:effectLst>
                  <a:outerShdw blurRad="38100" dist="38100" dir="2700000" algn="tl">
                    <a:srgbClr val="000000">
                      <a:alpha val="43137"/>
                    </a:srgbClr>
                  </a:outerShdw>
                </a:effectLst>
              </a:rPr>
              <a:t>ΕΚΠΑΙΔΕΥΤΙΚΩΝ ΠΡΟΔΙΑΓΡΑΦΩΝ ΠΡΟΓΡΑΜΜΑΤΩΝ</a:t>
            </a:r>
            <a:endParaRPr lang="el-GR" sz="1700" b="1" dirty="0">
              <a:solidFill>
                <a:srgbClr val="62554D"/>
              </a:solidFill>
              <a:effectLst>
                <a:outerShdw blurRad="38100" dist="38100" dir="2700000" algn="tl">
                  <a:srgbClr val="000000">
                    <a:alpha val="43137"/>
                  </a:srgbClr>
                </a:outerShdw>
              </a:effectLst>
            </a:endParaRPr>
          </a:p>
        </p:txBody>
      </p:sp>
      <p:grpSp>
        <p:nvGrpSpPr>
          <p:cNvPr id="21" name="Ομάδα 20">
            <a:extLst>
              <a:ext uri="{FF2B5EF4-FFF2-40B4-BE49-F238E27FC236}">
                <a16:creationId xmlns:a16="http://schemas.microsoft.com/office/drawing/2014/main" xmlns="" id="{539B7FE8-F702-3032-2849-940A902B4F8B}"/>
              </a:ext>
            </a:extLst>
          </p:cNvPr>
          <p:cNvGrpSpPr/>
          <p:nvPr/>
        </p:nvGrpSpPr>
        <p:grpSpPr>
          <a:xfrm>
            <a:off x="167148" y="186813"/>
            <a:ext cx="11880000" cy="6669078"/>
            <a:chOff x="167148" y="186813"/>
            <a:chExt cx="11880000" cy="6669078"/>
          </a:xfrm>
        </p:grpSpPr>
        <p:pic>
          <p:nvPicPr>
            <p:cNvPr id="22" name="Picture 4">
              <a:extLst>
                <a:ext uri="{FF2B5EF4-FFF2-40B4-BE49-F238E27FC236}">
                  <a16:creationId xmlns:a16="http://schemas.microsoft.com/office/drawing/2014/main" xmlns="" id="{A109F8D5-9682-5F70-DC3D-DE3CFAC1D128}"/>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375" t="23392" r="68033" b="13641"/>
            <a:stretch/>
          </p:blipFill>
          <p:spPr bwMode="auto">
            <a:xfrm>
              <a:off x="234950" y="5840361"/>
              <a:ext cx="541796" cy="922684"/>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Ευθεία γραμμή σύνδεσης 22">
              <a:extLst>
                <a:ext uri="{FF2B5EF4-FFF2-40B4-BE49-F238E27FC236}">
                  <a16:creationId xmlns:a16="http://schemas.microsoft.com/office/drawing/2014/main" xmlns="" id="{A4246159-E91B-0603-6D3A-361B328FEF6B}"/>
                </a:ext>
              </a:extLst>
            </p:cNvPr>
            <p:cNvCxnSpPr>
              <a:cxnSpLocks/>
            </p:cNvCxnSpPr>
            <p:nvPr/>
          </p:nvCxnSpPr>
          <p:spPr>
            <a:xfrm flipV="1">
              <a:off x="174113" y="186813"/>
              <a:ext cx="0" cy="653148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Ευθεία γραμμή σύνδεσης 23">
              <a:extLst>
                <a:ext uri="{FF2B5EF4-FFF2-40B4-BE49-F238E27FC236}">
                  <a16:creationId xmlns:a16="http://schemas.microsoft.com/office/drawing/2014/main" xmlns="" id="{736B7754-BBA6-9831-F23D-E5279D0E3AC7}"/>
                </a:ext>
              </a:extLst>
            </p:cNvPr>
            <p:cNvCxnSpPr>
              <a:cxnSpLocks/>
            </p:cNvCxnSpPr>
            <p:nvPr/>
          </p:nvCxnSpPr>
          <p:spPr>
            <a:xfrm>
              <a:off x="167148" y="186813"/>
              <a:ext cx="11880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Ευθεία γραμμή σύνδεσης 24">
              <a:extLst>
                <a:ext uri="{FF2B5EF4-FFF2-40B4-BE49-F238E27FC236}">
                  <a16:creationId xmlns:a16="http://schemas.microsoft.com/office/drawing/2014/main" xmlns="" id="{41F93AEA-40C9-6355-3D4C-95660D887FAE}"/>
                </a:ext>
              </a:extLst>
            </p:cNvPr>
            <p:cNvCxnSpPr>
              <a:cxnSpLocks/>
            </p:cNvCxnSpPr>
            <p:nvPr/>
          </p:nvCxnSpPr>
          <p:spPr>
            <a:xfrm flipV="1">
              <a:off x="12032636" y="186813"/>
              <a:ext cx="0" cy="6588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26" name="Picture 4">
              <a:extLst>
                <a:ext uri="{FF2B5EF4-FFF2-40B4-BE49-F238E27FC236}">
                  <a16:creationId xmlns:a16="http://schemas.microsoft.com/office/drawing/2014/main" xmlns="" id="{6376BB6D-5C15-DF4F-5D54-1892364B294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9702" t="55973" r="11498" b="32896"/>
            <a:stretch/>
          </p:blipFill>
          <p:spPr bwMode="auto">
            <a:xfrm>
              <a:off x="766919" y="6418922"/>
              <a:ext cx="2637260" cy="3600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a:extLst>
                <a:ext uri="{FF2B5EF4-FFF2-40B4-BE49-F238E27FC236}">
                  <a16:creationId xmlns:a16="http://schemas.microsoft.com/office/drawing/2014/main" xmlns="" id="{BC34A6F9-6570-7DB6-38A6-8BF1230B3EC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6253" t="69305" r="11498" b="14516"/>
            <a:stretch/>
          </p:blipFill>
          <p:spPr bwMode="auto">
            <a:xfrm>
              <a:off x="3382293" y="6315891"/>
              <a:ext cx="2963525" cy="540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2562385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fill="remove" grpId="0" nodeType="withEffect">
                                  <p:stCondLst>
                                    <p:cond delay="0"/>
                                  </p:stCondLst>
                                  <p:childTnLst>
                                    <p:animClr clrSpc="rgb" dir="cw">
                                      <p:cBhvr override="childStyle">
                                        <p:cTn id="6" dur="250" autoRev="1" fill="remove"/>
                                        <p:tgtEl>
                                          <p:spTgt spid="18"/>
                                        </p:tgtEl>
                                        <p:attrNameLst>
                                          <p:attrName>style.color</p:attrName>
                                        </p:attrNameLst>
                                      </p:cBhvr>
                                      <p:to>
                                        <a:schemeClr val="bg1"/>
                                      </p:to>
                                    </p:animClr>
                                    <p:animClr clrSpc="rgb" dir="cw">
                                      <p:cBhvr>
                                        <p:cTn id="7" dur="250" autoRev="1" fill="remove"/>
                                        <p:tgtEl>
                                          <p:spTgt spid="18"/>
                                        </p:tgtEl>
                                        <p:attrNameLst>
                                          <p:attrName>fillcolor</p:attrName>
                                        </p:attrNameLst>
                                      </p:cBhvr>
                                      <p:to>
                                        <a:schemeClr val="bg1"/>
                                      </p:to>
                                    </p:animClr>
                                    <p:set>
                                      <p:cBhvr>
                                        <p:cTn id="8" dur="250" autoRev="1" fill="remove"/>
                                        <p:tgtEl>
                                          <p:spTgt spid="18"/>
                                        </p:tgtEl>
                                        <p:attrNameLst>
                                          <p:attrName>fill.type</p:attrName>
                                        </p:attrNameLst>
                                      </p:cBhvr>
                                      <p:to>
                                        <p:strVal val="solid"/>
                                      </p:to>
                                    </p:set>
                                    <p:set>
                                      <p:cBhvr>
                                        <p:cTn id="9" dur="250" autoRev="1" fill="remove"/>
                                        <p:tgtEl>
                                          <p:spTgt spid="1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Ορθογώνιο 6">
            <a:extLst>
              <a:ext uri="{FF2B5EF4-FFF2-40B4-BE49-F238E27FC236}">
                <a16:creationId xmlns:a16="http://schemas.microsoft.com/office/drawing/2014/main" xmlns="" id="{CE8B0350-AD27-7F40-207F-CE97F8A622F0}"/>
              </a:ext>
            </a:extLst>
          </p:cNvPr>
          <p:cNvSpPr/>
          <p:nvPr/>
        </p:nvSpPr>
        <p:spPr>
          <a:xfrm>
            <a:off x="4293091" y="2722880"/>
            <a:ext cx="5403000" cy="14122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5000" dirty="0" smtClean="0">
                <a:solidFill>
                  <a:srgbClr val="323327"/>
                </a:solidFill>
                <a:latin typeface="Inter"/>
              </a:rPr>
              <a:t>ΕΠΑΓΓΕΛΜΑΤΙΚΑ ΠΕΡΙΓΡΑΜΜΑΤΑ</a:t>
            </a:r>
            <a:endParaRPr lang="el-GR" sz="5000" dirty="0">
              <a:solidFill>
                <a:srgbClr val="323327"/>
              </a:solidFill>
              <a:latin typeface="Inter"/>
            </a:endParaRPr>
          </a:p>
        </p:txBody>
      </p:sp>
      <p:cxnSp>
        <p:nvCxnSpPr>
          <p:cNvPr id="20" name="Ευθεία γραμμή σύνδεσης 19">
            <a:extLst>
              <a:ext uri="{FF2B5EF4-FFF2-40B4-BE49-F238E27FC236}">
                <a16:creationId xmlns:a16="http://schemas.microsoft.com/office/drawing/2014/main" xmlns="" id="{F874F82D-5E03-E8EE-5E1B-EF2D946E6215}"/>
              </a:ext>
            </a:extLst>
          </p:cNvPr>
          <p:cNvCxnSpPr>
            <a:stCxn id="2" idx="3"/>
            <a:endCxn id="7" idx="1"/>
          </p:cNvCxnSpPr>
          <p:nvPr/>
        </p:nvCxnSpPr>
        <p:spPr>
          <a:xfrm>
            <a:off x="2247384" y="3429000"/>
            <a:ext cx="2045707" cy="0"/>
          </a:xfrm>
          <a:prstGeom prst="line">
            <a:avLst/>
          </a:prstGeom>
          <a:ln w="38100">
            <a:solidFill>
              <a:srgbClr val="EBE7D9"/>
            </a:solidFill>
          </a:ln>
        </p:spPr>
        <p:style>
          <a:lnRef idx="1">
            <a:schemeClr val="accent1"/>
          </a:lnRef>
          <a:fillRef idx="0">
            <a:schemeClr val="accent1"/>
          </a:fillRef>
          <a:effectRef idx="0">
            <a:schemeClr val="accent1"/>
          </a:effectRef>
          <a:fontRef idx="minor">
            <a:schemeClr val="tx1"/>
          </a:fontRef>
        </p:style>
      </p:cxnSp>
      <p:pic>
        <p:nvPicPr>
          <p:cNvPr id="11" name="Εικόνα 10">
            <a:extLst>
              <a:ext uri="{FF2B5EF4-FFF2-40B4-BE49-F238E27FC236}">
                <a16:creationId xmlns:a16="http://schemas.microsoft.com/office/drawing/2014/main" xmlns="" id="{8B17C3AF-D0A7-4972-DE81-A2E0F2D47DA7}"/>
              </a:ext>
            </a:extLst>
          </p:cNvPr>
          <p:cNvPicPr>
            <a:picLocks noChangeAspect="1"/>
          </p:cNvPicPr>
          <p:nvPr/>
        </p:nvPicPr>
        <p:blipFill>
          <a:blip r:embed="rId3"/>
          <a:stretch>
            <a:fillRect/>
          </a:stretch>
        </p:blipFill>
        <p:spPr>
          <a:xfrm>
            <a:off x="2427384" y="214186"/>
            <a:ext cx="9447650" cy="6429628"/>
          </a:xfrm>
          <a:prstGeom prst="rect">
            <a:avLst/>
          </a:prstGeom>
        </p:spPr>
      </p:pic>
      <p:sp>
        <p:nvSpPr>
          <p:cNvPr id="2" name="Ορθογώνιο 1"/>
          <p:cNvSpPr/>
          <p:nvPr/>
        </p:nvSpPr>
        <p:spPr>
          <a:xfrm>
            <a:off x="87384" y="2349000"/>
            <a:ext cx="2160000" cy="21600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Ορθογώνιο 11"/>
          <p:cNvSpPr/>
          <p:nvPr/>
        </p:nvSpPr>
        <p:spPr>
          <a:xfrm>
            <a:off x="267384" y="2529000"/>
            <a:ext cx="1440000" cy="144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7200" dirty="0" smtClean="0">
                <a:latin typeface="Inter"/>
              </a:rPr>
              <a:t>30</a:t>
            </a:r>
            <a:endParaRPr lang="el-GR" sz="4400" dirty="0">
              <a:latin typeface="Inter"/>
            </a:endParaRPr>
          </a:p>
        </p:txBody>
      </p:sp>
      <p:sp>
        <p:nvSpPr>
          <p:cNvPr id="13" name="Ορθογώνιο 12"/>
          <p:cNvSpPr/>
          <p:nvPr/>
        </p:nvSpPr>
        <p:spPr>
          <a:xfrm>
            <a:off x="267384" y="2529000"/>
            <a:ext cx="1800000" cy="1800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 name="Ορθογώνιο 13"/>
          <p:cNvSpPr/>
          <p:nvPr/>
        </p:nvSpPr>
        <p:spPr>
          <a:xfrm>
            <a:off x="447384" y="2709000"/>
            <a:ext cx="1440000" cy="1440000"/>
          </a:xfrm>
          <a:prstGeom prst="rect">
            <a:avLst/>
          </a:pr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7200" dirty="0" smtClean="0">
                <a:latin typeface="Inter"/>
              </a:rPr>
              <a:t>30</a:t>
            </a:r>
            <a:endParaRPr lang="el-GR" sz="4400" dirty="0">
              <a:latin typeface="Inter"/>
            </a:endParaRPr>
          </a:p>
        </p:txBody>
      </p:sp>
    </p:spTree>
    <p:extLst>
      <p:ext uri="{BB962C8B-B14F-4D97-AF65-F5344CB8AC3E}">
        <p14:creationId xmlns:p14="http://schemas.microsoft.com/office/powerpoint/2010/main" val="4235307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fill="remove" grpId="0" nodeType="afterEffect">
                                  <p:stCondLst>
                                    <p:cond delay="0"/>
                                  </p:stCondLst>
                                  <p:childTnLst>
                                    <p:animClr clrSpc="rgb" dir="cw">
                                      <p:cBhvr override="childStyle">
                                        <p:cTn id="6" dur="250" autoRev="1" fill="remove"/>
                                        <p:tgtEl>
                                          <p:spTgt spid="14"/>
                                        </p:tgtEl>
                                        <p:attrNameLst>
                                          <p:attrName>style.color</p:attrName>
                                        </p:attrNameLst>
                                      </p:cBhvr>
                                      <p:to>
                                        <a:schemeClr val="bg1"/>
                                      </p:to>
                                    </p:animClr>
                                    <p:animClr clrSpc="rgb" dir="cw">
                                      <p:cBhvr>
                                        <p:cTn id="7" dur="250" autoRev="1" fill="remove"/>
                                        <p:tgtEl>
                                          <p:spTgt spid="14"/>
                                        </p:tgtEl>
                                        <p:attrNameLst>
                                          <p:attrName>fillcolor</p:attrName>
                                        </p:attrNameLst>
                                      </p:cBhvr>
                                      <p:to>
                                        <a:schemeClr val="bg1"/>
                                      </p:to>
                                    </p:animClr>
                                    <p:set>
                                      <p:cBhvr>
                                        <p:cTn id="8" dur="250" autoRev="1" fill="remove"/>
                                        <p:tgtEl>
                                          <p:spTgt spid="14"/>
                                        </p:tgtEl>
                                        <p:attrNameLst>
                                          <p:attrName>fill.type</p:attrName>
                                        </p:attrNameLst>
                                      </p:cBhvr>
                                      <p:to>
                                        <p:strVal val="solid"/>
                                      </p:to>
                                    </p:set>
                                    <p:set>
                                      <p:cBhvr>
                                        <p:cTn id="9" dur="250" autoRev="1" fill="remove"/>
                                        <p:tgtEl>
                                          <p:spTgt spid="14"/>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right)">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Ομάδα 6"/>
          <p:cNvGrpSpPr/>
          <p:nvPr/>
        </p:nvGrpSpPr>
        <p:grpSpPr>
          <a:xfrm>
            <a:off x="1877148" y="2169000"/>
            <a:ext cx="2520000" cy="2520000"/>
            <a:chOff x="93001" y="2349000"/>
            <a:chExt cx="2520000" cy="2520000"/>
          </a:xfrm>
          <a:solidFill>
            <a:schemeClr val="bg2">
              <a:lumMod val="50000"/>
            </a:schemeClr>
          </a:solidFill>
        </p:grpSpPr>
        <p:sp>
          <p:nvSpPr>
            <p:cNvPr id="8" name="Οβάλ 2">
              <a:extLst>
                <a:ext uri="{FF2B5EF4-FFF2-40B4-BE49-F238E27FC236}">
                  <a16:creationId xmlns:a16="http://schemas.microsoft.com/office/drawing/2014/main" xmlns="" id="{15A3F655-5EED-BA38-D558-F7F4F9891D5C}"/>
                </a:ext>
              </a:extLst>
            </p:cNvPr>
            <p:cNvSpPr/>
            <p:nvPr/>
          </p:nvSpPr>
          <p:spPr>
            <a:xfrm>
              <a:off x="93001" y="2349000"/>
              <a:ext cx="2520000" cy="2520000"/>
            </a:xfrm>
            <a:prstGeom prst="ellipse">
              <a:avLst/>
            </a:prstGeom>
            <a:solidFill>
              <a:srgbClr val="016B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500" dirty="0" smtClean="0">
                  <a:latin typeface="Inter"/>
                </a:rPr>
                <a:t>30</a:t>
              </a:r>
              <a:endParaRPr lang="el-GR" sz="9500" dirty="0">
                <a:latin typeface="Inter"/>
              </a:endParaRPr>
            </a:p>
          </p:txBody>
        </p:sp>
        <p:sp>
          <p:nvSpPr>
            <p:cNvPr id="9" name="Οβάλ 2">
              <a:extLst>
                <a:ext uri="{FF2B5EF4-FFF2-40B4-BE49-F238E27FC236}">
                  <a16:creationId xmlns:a16="http://schemas.microsoft.com/office/drawing/2014/main" xmlns="" id="{15A3F655-5EED-BA38-D558-F7F4F9891D5C}"/>
                </a:ext>
              </a:extLst>
            </p:cNvPr>
            <p:cNvSpPr/>
            <p:nvPr/>
          </p:nvSpPr>
          <p:spPr>
            <a:xfrm>
              <a:off x="273001" y="2529000"/>
              <a:ext cx="2160000" cy="2160000"/>
            </a:xfrm>
            <a:prstGeom prst="ellipse">
              <a:avLst/>
            </a:prstGeom>
            <a:solidFill>
              <a:srgbClr val="D7D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9500" dirty="0">
                <a:latin typeface="Inter"/>
              </a:endParaRPr>
            </a:p>
          </p:txBody>
        </p:sp>
        <p:sp>
          <p:nvSpPr>
            <p:cNvPr id="10" name="Οβάλ 2">
              <a:extLst>
                <a:ext uri="{FF2B5EF4-FFF2-40B4-BE49-F238E27FC236}">
                  <a16:creationId xmlns:a16="http://schemas.microsoft.com/office/drawing/2014/main" xmlns="" id="{15A3F655-5EED-BA38-D558-F7F4F9891D5C}"/>
                </a:ext>
              </a:extLst>
            </p:cNvPr>
            <p:cNvSpPr/>
            <p:nvPr/>
          </p:nvSpPr>
          <p:spPr>
            <a:xfrm>
              <a:off x="453001" y="2709000"/>
              <a:ext cx="1800000" cy="1800000"/>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7200" dirty="0" smtClean="0">
                  <a:latin typeface="Inter"/>
                </a:rPr>
                <a:t>30</a:t>
              </a:r>
              <a:endParaRPr lang="el-GR" sz="7200" dirty="0">
                <a:latin typeface="Inter"/>
              </a:endParaRPr>
            </a:p>
          </p:txBody>
        </p:sp>
      </p:grpSp>
      <p:pic>
        <p:nvPicPr>
          <p:cNvPr id="11" name="Picture 2" descr="\\FILESRV\Perigrammata_5003379\5003379\1. ΥΠΟΕΡΓΟ 1\ΠΡΟΣΚΛΗΣΕΙΣ\ΠΡΟΣΚΛΗΣΕΙΣ ΠΡΟΣΩΠΙΚΟΥ\5003379_Ε_Γραφίστας\4. ΠΑΡΑΔΟΤΕΑ\ΠΑΡΑΔΟΤΕΑ ΓΙΑΝΝΑΚΟΠΟΥΛΟΥ\e-book &amp; εξώφυλλα\COVERS JPG\01 Cover Front-Back ebook.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50047" y="603000"/>
            <a:ext cx="3966878" cy="5652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FILESRV\Perigrammata_5003379\5003379\1. ΥΠΟΕΡΓΟ 1\ΠΡΟΣΚΛΗΣΕΙΣ\ΠΡΟΣΚΛΗΣΕΙΣ ΠΡΟΣΩΠΙΚΟΥ\5003379_Ε_Γραφίστας\4. ΠΑΡΑΔΟΤΕΑ\ΠΑΡΑΔΟΤΕΑ ΓΙΑΝΝΑΚΟΠΟΥΛΟΥ\e-book &amp; εξώφυλλα\COVERS JPG\02 Cover Front-Back ebook.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50047" y="603000"/>
            <a:ext cx="3966878" cy="5652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FILESRV\Perigrammata_5003379\5003379\1. ΥΠΟΕΡΓΟ 1\ΠΡΟΣΚΛΗΣΕΙΣ\ΠΡΟΣΚΛΗΣΕΙΣ ΠΡΟΣΩΠΙΚΟΥ\5003379_Ε_Γραφίστας\4. ΠΑΡΑΔΟΤΕΑ\ΠΑΡΑΔΟΤΕΑ ΓΙΑΝΝΑΚΟΠΟΥΛΟΥ\e-book &amp; εξώφυλλα\COVERS JPG\03 Cover Front-Back ebook.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50047" y="603000"/>
            <a:ext cx="3966878" cy="5652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FILESRV\Perigrammata_5003379\5003379\1. ΥΠΟΕΡΓΟ 1\ΠΡΟΣΚΛΗΣΕΙΣ\ΠΡΟΣΚΛΗΣΕΙΣ ΠΡΟΣΩΠΙΚΟΥ\5003379_Ε_Γραφίστας\4. ΠΑΡΑΔΟΤΕΑ\ΠΑΡΑΔΟΤΕΑ ΓΙΑΝΝΑΚΟΠΟΥΛΟΥ\e-book &amp; εξώφυλλα\COVERS JPG\04 Cover Front-Back ebook.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50047" y="603000"/>
            <a:ext cx="3966878" cy="5652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FILESRV\Perigrammata_5003379\5003379\1. ΥΠΟΕΡΓΟ 1\ΠΡΟΣΚΛΗΣΕΙΣ\ΠΡΟΣΚΛΗΣΕΙΣ ΠΡΟΣΩΠΙΚΟΥ\5003379_Ε_Γραφίστας\4. ΠΑΡΑΔΟΤΕΑ\ΠΑΡΑΔΟΤΕΑ ΓΙΑΝΝΑΚΟΠΟΥΛΟΥ\e-book &amp; εξώφυλλα\COVERS JPG\05 Cover Front-Back ebook.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50047" y="603000"/>
            <a:ext cx="3966878" cy="5652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7" descr="\\FILESRV\Perigrammata_5003379\5003379\1. ΥΠΟΕΡΓΟ 1\ΠΡΟΣΚΛΗΣΕΙΣ\ΠΡΟΣΚΛΗΣΕΙΣ ΠΡΟΣΩΠΙΚΟΥ\5003379_Ε_Γραφίστας\4. ΠΑΡΑΔΟΤΕΑ\ΠΑΡΑΔΟΤΕΑ ΓΙΑΝΝΑΚΟΠΟΥΛΟΥ\e-book &amp; εξώφυλλα\COVERS JPG\06 Cover Front-Back ebook.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50047" y="603000"/>
            <a:ext cx="3966878" cy="5652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FILESRV\Perigrammata_5003379\5003379\1. ΥΠΟΕΡΓΟ 1\ΠΡΟΣΚΛΗΣΕΙΣ\ΠΡΟΣΚΛΗΣΕΙΣ ΠΡΟΣΩΠΙΚΟΥ\5003379_Ε_Γραφίστας\4. ΠΑΡΑΔΟΤΕΑ\ΠΑΡΑΔΟΤΕΑ ΓΙΑΝΝΑΚΟΠΟΥΛΟΥ\e-book &amp; εξώφυλλα\COVERS JPG\07 Cover Front-Back ebook.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650047" y="603000"/>
            <a:ext cx="3966878" cy="5652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9" descr="\\FILESRV\Perigrammata_5003379\5003379\1. ΥΠΟΕΡΓΟ 1\ΠΡΟΣΚΛΗΣΕΙΣ\ΠΡΟΣΚΛΗΣΕΙΣ ΠΡΟΣΩΠΙΚΟΥ\5003379_Ε_Γραφίστας\4. ΠΑΡΑΔΟΤΕΑ\ΠΑΡΑΔΟΤΕΑ ΓΙΑΝΝΑΚΟΠΟΥΛΟΥ\e-book &amp; εξώφυλλα\COVERS JPG\08 Cover Front-Back ebook.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650047" y="603000"/>
            <a:ext cx="3966878" cy="5652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FILESRV\Perigrammata_5003379\5003379\1. ΥΠΟΕΡΓΟ 1\ΠΡΟΣΚΛΗΣΕΙΣ\ΠΡΟΣΚΛΗΣΕΙΣ ΠΡΟΣΩΠΙΚΟΥ\5003379_Ε_Γραφίστας\4. ΠΑΡΑΔΟΤΕΑ\ΠΑΡΑΔΟΤΕΑ ΓΙΑΝΝΑΚΟΠΟΥΛΟΥ\e-book &amp; εξώφυλλα\COVERS JPG\09 Cover Front-Back ebook.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650047" y="603000"/>
            <a:ext cx="3966878" cy="5652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1" descr="\\FILESRV\Perigrammata_5003379\5003379\1. ΥΠΟΕΡΓΟ 1\ΠΡΟΣΚΛΗΣΕΙΣ\ΠΡΟΣΚΛΗΣΕΙΣ ΠΡΟΣΩΠΙΚΟΥ\5003379_Ε_Γραφίστας\4. ΠΑΡΑΔΟΤΕΑ\ΠΑΡΑΔΟΤΕΑ ΓΙΑΝΝΑΚΟΠΟΥΛΟΥ\e-book &amp; εξώφυλλα\COVERS JPG\10 Cover Front-Back ebook.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650047" y="603000"/>
            <a:ext cx="3966878" cy="5652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2" descr="\\FILESRV\Perigrammata_5003379\5003379\1. ΥΠΟΕΡΓΟ 1\ΠΡΟΣΚΛΗΣΕΙΣ\ΠΡΟΣΚΛΗΣΕΙΣ ΠΡΟΣΩΠΙΚΟΥ\5003379_Ε_Γραφίστας\4. ΠΑΡΑΔΟΤΕΑ\ΠΑΡΑΔΟΤΕΑ ΓΙΑΝΝΑΚΟΠΟΥΛΟΥ\e-book &amp; εξώφυλλα\COVERS JPG\11 Cover Front-Back ebook.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650047" y="603000"/>
            <a:ext cx="3966878" cy="56520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3" descr="\\FILESRV\Perigrammata_5003379\5003379\1. ΥΠΟΕΡΓΟ 1\ΠΡΟΣΚΛΗΣΕΙΣ\ΠΡΟΣΚΛΗΣΕΙΣ ΠΡΟΣΩΠΙΚΟΥ\5003379_Ε_Γραφίστας\4. ΠΑΡΑΔΟΤΕΑ\ΠΑΡΑΔΟΤΕΑ ΓΙΑΝΝΑΚΟΠΟΥΛΟΥ\e-book &amp; εξώφυλλα\COVERS JPG\13 Cover Front-Back ebook.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650047" y="603000"/>
            <a:ext cx="3966878" cy="56520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4" descr="\\FILESRV\Perigrammata_5003379\5003379\1. ΥΠΟΕΡΓΟ 1\ΠΡΟΣΚΛΗΣΕΙΣ\ΠΡΟΣΚΛΗΣΕΙΣ ΠΡΟΣΩΠΙΚΟΥ\5003379_Ε_Γραφίστας\4. ΠΑΡΑΔΟΤΕΑ\ΠΑΡΑΔΟΤΕΑ ΓΙΑΝΝΑΚΟΠΟΥΛΟΥ\e-book &amp; εξώφυλλα\COVERS JPG\14 Cover Front-Back ebook.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650047" y="603000"/>
            <a:ext cx="3966878" cy="56520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5" descr="\\FILESRV\Perigrammata_5003379\5003379\1. ΥΠΟΕΡΓΟ 1\ΠΡΟΣΚΛΗΣΕΙΣ\ΠΡΟΣΚΛΗΣΕΙΣ ΠΡΟΣΩΠΙΚΟΥ\5003379_Ε_Γραφίστας\4. ΠΑΡΑΔΟΤΕΑ\ΠΑΡΑΔΟΤΕΑ ΓΙΑΝΝΑΚΟΠΟΥΛΟΥ\e-book &amp; εξώφυλλα\COVERS JPG\15 Cover Front-Back ebook.jp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650047" y="603000"/>
            <a:ext cx="3966878" cy="5652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6" descr="\\FILESRV\Perigrammata_5003379\5003379\1. ΥΠΟΕΡΓΟ 1\ΠΡΟΣΚΛΗΣΕΙΣ\ΠΡΟΣΚΛΗΣΕΙΣ ΠΡΟΣΩΠΙΚΟΥ\5003379_Ε_Γραφίστας\4. ΠΑΡΑΔΟΤΕΑ\ΠΑΡΑΔΟΤΕΑ ΓΙΑΝΝΑΚΟΠΟΥΛΟΥ\e-book &amp; εξώφυλλα\COVERS JPG\17 Cover Front-Back ebook.jp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650047" y="603000"/>
            <a:ext cx="3966878" cy="56520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7" descr="\\FILESRV\Perigrammata_5003379\5003379\1. ΥΠΟΕΡΓΟ 1\ΠΡΟΣΚΛΗΣΕΙΣ\ΠΡΟΣΚΛΗΣΕΙΣ ΠΡΟΣΩΠΙΚΟΥ\5003379_Ε_Γραφίστας\4. ΠΑΡΑΔΟΤΕΑ\ΠΑΡΑΔΟΤΕΑ ΓΙΑΝΝΑΚΟΠΟΥΛΟΥ\e-book &amp; εξώφυλλα\COVERS JPG\19 Cover Front-Back ebook.jp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650047" y="603000"/>
            <a:ext cx="3966878" cy="56520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8" descr="\\FILESRV\Perigrammata_5003379\5003379\1. ΥΠΟΕΡΓΟ 1\ΠΡΟΣΚΛΗΣΕΙΣ\ΠΡΟΣΚΛΗΣΕΙΣ ΠΡΟΣΩΠΙΚΟΥ\5003379_Ε_Γραφίστας\4. ΠΑΡΑΔΟΤΕΑ\ΠΑΡΑΔΟΤΕΑ ΓΙΑΝΝΑΚΟΠΟΥΛΟΥ\e-book &amp; εξώφυλλα\COVERS JPG\20 Cover Front-Back ebook.jp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650047" y="603000"/>
            <a:ext cx="3966878" cy="56520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9" descr="\\FILESRV\Perigrammata_5003379\5003379\1. ΥΠΟΕΡΓΟ 1\ΠΡΟΣΚΛΗΣΕΙΣ\ΠΡΟΣΚΛΗΣΕΙΣ ΠΡΟΣΩΠΙΚΟΥ\5003379_Ε_Γραφίστας\4. ΠΑΡΑΔΟΤΕΑ\ΠΑΡΑΔΟΤΕΑ ΓΙΑΝΝΑΚΟΠΟΥΛΟΥ\e-book &amp; εξώφυλλα\COVERS JPG\21 Cover Front-Back ebook.jp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650047" y="603000"/>
            <a:ext cx="3966878" cy="565200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0" descr="\\FILESRV\Perigrammata_5003379\5003379\1. ΥΠΟΕΡΓΟ 1\ΠΡΟΣΚΛΗΣΕΙΣ\ΠΡΟΣΚΛΗΣΕΙΣ ΠΡΟΣΩΠΙΚΟΥ\5003379_Ε_Γραφίστας\4. ΠΑΡΑΔΟΤΕΑ\ΠΑΡΑΔΟΤΕΑ ΓΙΑΝΝΑΚΟΠΟΥΛΟΥ\e-book &amp; εξώφυλλα\COVERS JPG\22 Cover Front-Back ebook.jp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650047" y="603000"/>
            <a:ext cx="3966878" cy="56520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1" descr="\\FILESRV\Perigrammata_5003379\5003379\1. ΥΠΟΕΡΓΟ 1\ΠΡΟΣΚΛΗΣΕΙΣ\ΠΡΟΣΚΛΗΣΕΙΣ ΠΡΟΣΩΠΙΚΟΥ\5003379_Ε_Γραφίστας\4. ΠΑΡΑΔΟΤΕΑ\ΠΑΡΑΔΟΤΕΑ ΓΙΑΝΝΑΚΟΠΟΥΛΟΥ\e-book &amp; εξώφυλλα\COVERS JPG\23 Cover Front-Back ebook.jp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7650047" y="603000"/>
            <a:ext cx="3966878" cy="565200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2" descr="\\FILESRV\Perigrammata_5003379\5003379\1. ΥΠΟΕΡΓΟ 1\ΠΡΟΣΚΛΗΣΕΙΣ\ΠΡΟΣΚΛΗΣΕΙΣ ΠΡΟΣΩΠΙΚΟΥ\5003379_Ε_Γραφίστας\4. ΠΑΡΑΔΟΤΕΑ\ΠΑΡΑΔΟΤΕΑ ΓΙΑΝΝΑΚΟΠΟΥΛΟΥ\e-book &amp; εξώφυλλα\COVERS JPG\24 Cover Front-Back ebook.jp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7650047" y="603000"/>
            <a:ext cx="3966878" cy="56520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3" descr="\\FILESRV\Perigrammata_5003379\5003379\1. ΥΠΟΕΡΓΟ 1\ΠΡΟΣΚΛΗΣΕΙΣ\ΠΡΟΣΚΛΗΣΕΙΣ ΠΡΟΣΩΠΙΚΟΥ\5003379_Ε_Γραφίστας\4. ΠΑΡΑΔΟΤΕΑ\ΠΑΡΑΔΟΤΕΑ ΓΙΑΝΝΑΚΟΠΟΥΛΟΥ\e-book &amp; εξώφυλλα\COVERS JPG\25 Cover Front-Back ebook.jpg"/>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7650047" y="603000"/>
            <a:ext cx="3966878" cy="56520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4" descr="\\FILESRV\Perigrammata_5003379\5003379\1. ΥΠΟΕΡΓΟ 1\ΠΡΟΣΚΛΗΣΕΙΣ\ΠΡΟΣΚΛΗΣΕΙΣ ΠΡΟΣΩΠΙΚΟΥ\5003379_Ε_Γραφίστας\4. ΠΑΡΑΔΟΤΕΑ\ΠΑΡΑΔΟΤΕΑ ΓΙΑΝΝΑΚΟΠΟΥΛΟΥ\e-book &amp; εξώφυλλα\COVERS JPG\26 Cover Front-Back ebook.jpg"/>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7650047" y="603000"/>
            <a:ext cx="3966878" cy="56520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5" descr="\\FILESRV\Perigrammata_5003379\5003379\1. ΥΠΟΕΡΓΟ 1\ΠΡΟΣΚΛΗΣΕΙΣ\ΠΡΟΣΚΛΗΣΕΙΣ ΠΡΟΣΩΠΙΚΟΥ\5003379_Ε_Γραφίστας\4. ΠΑΡΑΔΟΤΕΑ\ΠΑΡΑΔΟΤΕΑ ΓΙΑΝΝΑΚΟΠΟΥΛΟΥ\e-book &amp; εξώφυλλα\COVERS JPG\27 Cover Front-Back ebook.jpg"/>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7650047" y="603000"/>
            <a:ext cx="3966878" cy="56520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6" descr="\\FILESRV\Perigrammata_5003379\5003379\1. ΥΠΟΕΡΓΟ 1\ΠΡΟΣΚΛΗΣΕΙΣ\ΠΡΟΣΚΛΗΣΕΙΣ ΠΡΟΣΩΠΙΚΟΥ\5003379_Ε_Γραφίστας\4. ΠΑΡΑΔΟΤΕΑ\ΠΑΡΑΔΟΤΕΑ ΓΙΑΝΝΑΚΟΠΟΥΛΟΥ\e-book &amp; εξώφυλλα\COVERS JPG\28 Cover Front-Back ebook.jpg"/>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7650047" y="603000"/>
            <a:ext cx="3966878" cy="56520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8" descr="\\FILESRV\Perigrammata_5003379\5003379\1. ΥΠΟΕΡΓΟ 1\ΠΡΟΣΚΛΗΣΕΙΣ\ΠΡΟΣΚΛΗΣΕΙΣ ΠΡΟΣΩΠΙΚΟΥ\5003379_Ε_Γραφίστας\4. ΠΑΡΑΔΟΤΕΑ\ΠΑΡΑΔΟΤΕΑ ΓΙΑΝΝΑΚΟΠΟΥΛΟΥ\e-book &amp; εξώφυλλα\COVERS JPG\30 Cover Front-Back ebook.jp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7650045" y="603000"/>
            <a:ext cx="3966880" cy="56520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7" descr="\\FILESRV\Perigrammata_5003379\5003379\1. ΥΠΟΕΡΓΟ 1\ΠΡΟΣΚΛΗΣΕΙΣ\ΠΡΟΣΚΛΗΣΕΙΣ ΠΡΟΣΩΠΙΚΟΥ\5003379_Ε_Γραφίστας\4. ΠΑΡΑΔΟΤΕΑ\ΠΑΡΑΔΟΤΕΑ ΓΙΑΝΝΑΚΟΠΟΥΛΟΥ\e-book &amp; εξώφυλλα\COVERS JPG\29 Cover Front-Back ebook.jp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7650047" y="603000"/>
            <a:ext cx="3966878" cy="5652000"/>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Ομάδα 38">
            <a:extLst>
              <a:ext uri="{FF2B5EF4-FFF2-40B4-BE49-F238E27FC236}">
                <a16:creationId xmlns:a16="http://schemas.microsoft.com/office/drawing/2014/main" xmlns="" id="{539B7FE8-F702-3032-2849-940A902B4F8B}"/>
              </a:ext>
            </a:extLst>
          </p:cNvPr>
          <p:cNvGrpSpPr/>
          <p:nvPr/>
        </p:nvGrpSpPr>
        <p:grpSpPr>
          <a:xfrm>
            <a:off x="167148" y="175045"/>
            <a:ext cx="5940000" cy="6588000"/>
            <a:chOff x="167148" y="175045"/>
            <a:chExt cx="5940000" cy="6588000"/>
          </a:xfrm>
        </p:grpSpPr>
        <p:pic>
          <p:nvPicPr>
            <p:cNvPr id="40" name="Picture 4">
              <a:extLst>
                <a:ext uri="{FF2B5EF4-FFF2-40B4-BE49-F238E27FC236}">
                  <a16:creationId xmlns:a16="http://schemas.microsoft.com/office/drawing/2014/main" xmlns="" id="{A109F8D5-9682-5F70-DC3D-DE3CFAC1D128}"/>
                </a:ext>
              </a:extLst>
            </p:cNvPr>
            <p:cNvPicPr>
              <a:picLocks noChangeAspect="1" noChangeArrowheads="1"/>
            </p:cNvPicPr>
            <p:nvPr/>
          </p:nvPicPr>
          <p:blipFill rotWithShape="1">
            <a:blip r:embed="rId30" cstate="print">
              <a:extLst>
                <a:ext uri="{28A0092B-C50C-407E-A947-70E740481C1C}">
                  <a14:useLocalDpi xmlns:a14="http://schemas.microsoft.com/office/drawing/2010/main" val="0"/>
                </a:ext>
              </a:extLst>
            </a:blip>
            <a:srcRect l="14375" t="23392" r="68033" b="13641"/>
            <a:stretch/>
          </p:blipFill>
          <p:spPr bwMode="auto">
            <a:xfrm>
              <a:off x="234950" y="5840361"/>
              <a:ext cx="541796" cy="922684"/>
            </a:xfrm>
            <a:prstGeom prst="rect">
              <a:avLst/>
            </a:prstGeom>
            <a:noFill/>
            <a:extLst>
              <a:ext uri="{909E8E84-426E-40DD-AFC4-6F175D3DCCD1}">
                <a14:hiddenFill xmlns:a14="http://schemas.microsoft.com/office/drawing/2010/main">
                  <a:solidFill>
                    <a:srgbClr val="FFFFFF"/>
                  </a:solidFill>
                </a14:hiddenFill>
              </a:ext>
            </a:extLst>
          </p:spPr>
        </p:pic>
        <p:cxnSp>
          <p:nvCxnSpPr>
            <p:cNvPr id="41" name="Ευθεία γραμμή σύνδεσης 40">
              <a:extLst>
                <a:ext uri="{FF2B5EF4-FFF2-40B4-BE49-F238E27FC236}">
                  <a16:creationId xmlns:a16="http://schemas.microsoft.com/office/drawing/2014/main" xmlns="" id="{A4246159-E91B-0603-6D3A-361B328FEF6B}"/>
                </a:ext>
              </a:extLst>
            </p:cNvPr>
            <p:cNvCxnSpPr>
              <a:cxnSpLocks/>
            </p:cNvCxnSpPr>
            <p:nvPr/>
          </p:nvCxnSpPr>
          <p:spPr>
            <a:xfrm flipV="1">
              <a:off x="174113" y="186813"/>
              <a:ext cx="0" cy="653148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Ευθεία γραμμή σύνδεσης 41">
              <a:extLst>
                <a:ext uri="{FF2B5EF4-FFF2-40B4-BE49-F238E27FC236}">
                  <a16:creationId xmlns:a16="http://schemas.microsoft.com/office/drawing/2014/main" xmlns="" id="{736B7754-BBA6-9831-F23D-E5279D0E3AC7}"/>
                </a:ext>
              </a:extLst>
            </p:cNvPr>
            <p:cNvCxnSpPr>
              <a:cxnSpLocks/>
            </p:cNvCxnSpPr>
            <p:nvPr/>
          </p:nvCxnSpPr>
          <p:spPr>
            <a:xfrm>
              <a:off x="167148" y="186813"/>
              <a:ext cx="5940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Ευθεία γραμμή σύνδεσης 42">
              <a:extLst>
                <a:ext uri="{FF2B5EF4-FFF2-40B4-BE49-F238E27FC236}">
                  <a16:creationId xmlns:a16="http://schemas.microsoft.com/office/drawing/2014/main" xmlns="" id="{41F93AEA-40C9-6355-3D4C-95660D887FAE}"/>
                </a:ext>
              </a:extLst>
            </p:cNvPr>
            <p:cNvCxnSpPr>
              <a:cxnSpLocks/>
            </p:cNvCxnSpPr>
            <p:nvPr/>
          </p:nvCxnSpPr>
          <p:spPr>
            <a:xfrm flipV="1">
              <a:off x="6107148" y="175045"/>
              <a:ext cx="0" cy="6588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6" name="Ορθογώνιο 45">
            <a:extLst>
              <a:ext uri="{FF2B5EF4-FFF2-40B4-BE49-F238E27FC236}">
                <a16:creationId xmlns:a16="http://schemas.microsoft.com/office/drawing/2014/main" xmlns="" id="{CE8B0350-AD27-7F40-207F-CE97F8A622F0}"/>
              </a:ext>
            </a:extLst>
          </p:cNvPr>
          <p:cNvSpPr/>
          <p:nvPr/>
        </p:nvSpPr>
        <p:spPr>
          <a:xfrm>
            <a:off x="681496" y="6468387"/>
            <a:ext cx="5384308" cy="3041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400" b="1" dirty="0" smtClean="0">
                <a:solidFill>
                  <a:schemeClr val="tx1"/>
                </a:solidFill>
                <a:latin typeface="Inter"/>
              </a:rPr>
              <a:t>ΚΠΑΙΔΕΥΤΙΚΑ ΥΛΙΚΑ</a:t>
            </a:r>
            <a:endParaRPr lang="el-GR" sz="2400" b="1" dirty="0">
              <a:solidFill>
                <a:schemeClr val="tx1"/>
              </a:solidFill>
              <a:latin typeface="Inter"/>
            </a:endParaRPr>
          </a:p>
        </p:txBody>
      </p:sp>
    </p:spTree>
    <p:extLst>
      <p:ext uri="{BB962C8B-B14F-4D97-AF65-F5344CB8AC3E}">
        <p14:creationId xmlns:p14="http://schemas.microsoft.com/office/powerpoint/2010/main" val="2221845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350"/>
                                        <p:tgtEl>
                                          <p:spTgt spid="11"/>
                                        </p:tgtEl>
                                      </p:cBhvr>
                                    </p:animEffect>
                                  </p:childTnLst>
                                </p:cTn>
                              </p:par>
                            </p:childTnLst>
                          </p:cTn>
                        </p:par>
                        <p:par>
                          <p:cTn id="8" fill="hold">
                            <p:stCondLst>
                              <p:cond delay="350"/>
                            </p:stCondLst>
                            <p:childTnLst>
                              <p:par>
                                <p:cTn id="9" presetID="22" presetClass="entr" presetSubtype="4"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350"/>
                                        <p:tgtEl>
                                          <p:spTgt spid="12"/>
                                        </p:tgtEl>
                                      </p:cBhvr>
                                    </p:animEffect>
                                  </p:childTnLst>
                                </p:cTn>
                              </p:par>
                            </p:childTnLst>
                          </p:cTn>
                        </p:par>
                        <p:par>
                          <p:cTn id="12" fill="hold">
                            <p:stCondLst>
                              <p:cond delay="700"/>
                            </p:stCondLst>
                            <p:childTnLst>
                              <p:par>
                                <p:cTn id="13" presetID="22" presetClass="entr" presetSubtype="4"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350"/>
                                        <p:tgtEl>
                                          <p:spTgt spid="13"/>
                                        </p:tgtEl>
                                      </p:cBhvr>
                                    </p:animEffect>
                                  </p:childTnLst>
                                </p:cTn>
                              </p:par>
                            </p:childTnLst>
                          </p:cTn>
                        </p:par>
                        <p:par>
                          <p:cTn id="16" fill="hold">
                            <p:stCondLst>
                              <p:cond delay="1050"/>
                            </p:stCondLst>
                            <p:childTnLst>
                              <p:par>
                                <p:cTn id="17" presetID="22" presetClass="entr" presetSubtype="4"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350"/>
                                        <p:tgtEl>
                                          <p:spTgt spid="14"/>
                                        </p:tgtEl>
                                      </p:cBhvr>
                                    </p:animEffect>
                                  </p:childTnLst>
                                </p:cTn>
                              </p:par>
                            </p:childTnLst>
                          </p:cTn>
                        </p:par>
                        <p:par>
                          <p:cTn id="20" fill="hold">
                            <p:stCondLst>
                              <p:cond delay="1400"/>
                            </p:stCondLst>
                            <p:childTnLst>
                              <p:par>
                                <p:cTn id="21" presetID="22" presetClass="entr" presetSubtype="4"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350"/>
                                        <p:tgtEl>
                                          <p:spTgt spid="15"/>
                                        </p:tgtEl>
                                      </p:cBhvr>
                                    </p:animEffect>
                                  </p:childTnLst>
                                </p:cTn>
                              </p:par>
                            </p:childTnLst>
                          </p:cTn>
                        </p:par>
                        <p:par>
                          <p:cTn id="24" fill="hold">
                            <p:stCondLst>
                              <p:cond delay="1750"/>
                            </p:stCondLst>
                            <p:childTnLst>
                              <p:par>
                                <p:cTn id="25" presetID="22" presetClass="entr" presetSubtype="4"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350"/>
                                        <p:tgtEl>
                                          <p:spTgt spid="16"/>
                                        </p:tgtEl>
                                      </p:cBhvr>
                                    </p:animEffect>
                                  </p:childTnLst>
                                </p:cTn>
                              </p:par>
                            </p:childTnLst>
                          </p:cTn>
                        </p:par>
                        <p:par>
                          <p:cTn id="28" fill="hold">
                            <p:stCondLst>
                              <p:cond delay="2100"/>
                            </p:stCondLst>
                            <p:childTnLst>
                              <p:par>
                                <p:cTn id="29" presetID="22" presetClass="entr" presetSubtype="4"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down)">
                                      <p:cBhvr>
                                        <p:cTn id="31" dur="350"/>
                                        <p:tgtEl>
                                          <p:spTgt spid="17"/>
                                        </p:tgtEl>
                                      </p:cBhvr>
                                    </p:animEffect>
                                  </p:childTnLst>
                                </p:cTn>
                              </p:par>
                            </p:childTnLst>
                          </p:cTn>
                        </p:par>
                        <p:par>
                          <p:cTn id="32" fill="hold">
                            <p:stCondLst>
                              <p:cond delay="2450"/>
                            </p:stCondLst>
                            <p:childTnLst>
                              <p:par>
                                <p:cTn id="33" presetID="22" presetClass="entr" presetSubtype="4" fill="hold"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down)">
                                      <p:cBhvr>
                                        <p:cTn id="35" dur="350"/>
                                        <p:tgtEl>
                                          <p:spTgt spid="18"/>
                                        </p:tgtEl>
                                      </p:cBhvr>
                                    </p:animEffect>
                                  </p:childTnLst>
                                </p:cTn>
                              </p:par>
                            </p:childTnLst>
                          </p:cTn>
                        </p:par>
                        <p:par>
                          <p:cTn id="36" fill="hold">
                            <p:stCondLst>
                              <p:cond delay="2800"/>
                            </p:stCondLst>
                            <p:childTnLst>
                              <p:par>
                                <p:cTn id="37" presetID="22" presetClass="entr" presetSubtype="4" fill="hold"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down)">
                                      <p:cBhvr>
                                        <p:cTn id="39" dur="350"/>
                                        <p:tgtEl>
                                          <p:spTgt spid="19"/>
                                        </p:tgtEl>
                                      </p:cBhvr>
                                    </p:animEffect>
                                  </p:childTnLst>
                                </p:cTn>
                              </p:par>
                            </p:childTnLst>
                          </p:cTn>
                        </p:par>
                        <p:par>
                          <p:cTn id="40" fill="hold">
                            <p:stCondLst>
                              <p:cond delay="3150"/>
                            </p:stCondLst>
                            <p:childTnLst>
                              <p:par>
                                <p:cTn id="41" presetID="22" presetClass="entr" presetSubtype="4" fill="hold" nodeType="after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ipe(down)">
                                      <p:cBhvr>
                                        <p:cTn id="43" dur="350"/>
                                        <p:tgtEl>
                                          <p:spTgt spid="21"/>
                                        </p:tgtEl>
                                      </p:cBhvr>
                                    </p:animEffect>
                                  </p:childTnLst>
                                </p:cTn>
                              </p:par>
                            </p:childTnLst>
                          </p:cTn>
                        </p:par>
                        <p:par>
                          <p:cTn id="44" fill="hold">
                            <p:stCondLst>
                              <p:cond delay="3500"/>
                            </p:stCondLst>
                            <p:childTnLst>
                              <p:par>
                                <p:cTn id="45" presetID="22" presetClass="entr" presetSubtype="4" fill="hold" nodeType="after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wipe(down)">
                                      <p:cBhvr>
                                        <p:cTn id="47" dur="350"/>
                                        <p:tgtEl>
                                          <p:spTgt spid="22"/>
                                        </p:tgtEl>
                                      </p:cBhvr>
                                    </p:animEffect>
                                  </p:childTnLst>
                                </p:cTn>
                              </p:par>
                            </p:childTnLst>
                          </p:cTn>
                        </p:par>
                        <p:par>
                          <p:cTn id="48" fill="hold">
                            <p:stCondLst>
                              <p:cond delay="3850"/>
                            </p:stCondLst>
                            <p:childTnLst>
                              <p:par>
                                <p:cTn id="49" presetID="22" presetClass="entr" presetSubtype="4" fill="hold" nodeType="after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wipe(down)">
                                      <p:cBhvr>
                                        <p:cTn id="51" dur="350"/>
                                        <p:tgtEl>
                                          <p:spTgt spid="23"/>
                                        </p:tgtEl>
                                      </p:cBhvr>
                                    </p:animEffect>
                                  </p:childTnLst>
                                </p:cTn>
                              </p:par>
                            </p:childTnLst>
                          </p:cTn>
                        </p:par>
                        <p:par>
                          <p:cTn id="52" fill="hold">
                            <p:stCondLst>
                              <p:cond delay="4200"/>
                            </p:stCondLst>
                            <p:childTnLst>
                              <p:par>
                                <p:cTn id="53" presetID="22" presetClass="entr" presetSubtype="4" fill="hold" nodeType="after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wipe(down)">
                                      <p:cBhvr>
                                        <p:cTn id="55" dur="350"/>
                                        <p:tgtEl>
                                          <p:spTgt spid="24"/>
                                        </p:tgtEl>
                                      </p:cBhvr>
                                    </p:animEffect>
                                  </p:childTnLst>
                                </p:cTn>
                              </p:par>
                            </p:childTnLst>
                          </p:cTn>
                        </p:par>
                        <p:par>
                          <p:cTn id="56" fill="hold">
                            <p:stCondLst>
                              <p:cond delay="4550"/>
                            </p:stCondLst>
                            <p:childTnLst>
                              <p:par>
                                <p:cTn id="57" presetID="22" presetClass="entr" presetSubtype="4" fill="hold" nodeType="after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wipe(down)">
                                      <p:cBhvr>
                                        <p:cTn id="59" dur="350"/>
                                        <p:tgtEl>
                                          <p:spTgt spid="25"/>
                                        </p:tgtEl>
                                      </p:cBhvr>
                                    </p:animEffect>
                                  </p:childTnLst>
                                </p:cTn>
                              </p:par>
                            </p:childTnLst>
                          </p:cTn>
                        </p:par>
                        <p:par>
                          <p:cTn id="60" fill="hold">
                            <p:stCondLst>
                              <p:cond delay="4900"/>
                            </p:stCondLst>
                            <p:childTnLst>
                              <p:par>
                                <p:cTn id="61" presetID="22" presetClass="entr" presetSubtype="4" fill="hold" nodeType="after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wipe(down)">
                                      <p:cBhvr>
                                        <p:cTn id="63" dur="350"/>
                                        <p:tgtEl>
                                          <p:spTgt spid="26"/>
                                        </p:tgtEl>
                                      </p:cBhvr>
                                    </p:animEffect>
                                  </p:childTnLst>
                                </p:cTn>
                              </p:par>
                              <p:par>
                                <p:cTn id="64" presetID="22" presetClass="entr" presetSubtype="4" fill="hold" nodeType="withEffect">
                                  <p:stCondLst>
                                    <p:cond delay="0"/>
                                  </p:stCondLst>
                                  <p:childTnLst>
                                    <p:set>
                                      <p:cBhvr>
                                        <p:cTn id="65" dur="1" fill="hold">
                                          <p:stCondLst>
                                            <p:cond delay="0"/>
                                          </p:stCondLst>
                                        </p:cTn>
                                        <p:tgtEl>
                                          <p:spTgt spid="27"/>
                                        </p:tgtEl>
                                        <p:attrNameLst>
                                          <p:attrName>style.visibility</p:attrName>
                                        </p:attrNameLst>
                                      </p:cBhvr>
                                      <p:to>
                                        <p:strVal val="visible"/>
                                      </p:to>
                                    </p:set>
                                    <p:animEffect transition="in" filter="wipe(down)">
                                      <p:cBhvr>
                                        <p:cTn id="66" dur="350"/>
                                        <p:tgtEl>
                                          <p:spTgt spid="27"/>
                                        </p:tgtEl>
                                      </p:cBhvr>
                                    </p:animEffect>
                                  </p:childTnLst>
                                </p:cTn>
                              </p:par>
                            </p:childTnLst>
                          </p:cTn>
                        </p:par>
                        <p:par>
                          <p:cTn id="67" fill="hold">
                            <p:stCondLst>
                              <p:cond delay="5250"/>
                            </p:stCondLst>
                            <p:childTnLst>
                              <p:par>
                                <p:cTn id="68" presetID="22" presetClass="entr" presetSubtype="4" fill="hold" nodeType="afterEffect">
                                  <p:stCondLst>
                                    <p:cond delay="0"/>
                                  </p:stCondLst>
                                  <p:childTnLst>
                                    <p:set>
                                      <p:cBhvr>
                                        <p:cTn id="69" dur="1" fill="hold">
                                          <p:stCondLst>
                                            <p:cond delay="0"/>
                                          </p:stCondLst>
                                        </p:cTn>
                                        <p:tgtEl>
                                          <p:spTgt spid="28"/>
                                        </p:tgtEl>
                                        <p:attrNameLst>
                                          <p:attrName>style.visibility</p:attrName>
                                        </p:attrNameLst>
                                      </p:cBhvr>
                                      <p:to>
                                        <p:strVal val="visible"/>
                                      </p:to>
                                    </p:set>
                                    <p:animEffect transition="in" filter="wipe(down)">
                                      <p:cBhvr>
                                        <p:cTn id="70" dur="350"/>
                                        <p:tgtEl>
                                          <p:spTgt spid="28"/>
                                        </p:tgtEl>
                                      </p:cBhvr>
                                    </p:animEffect>
                                  </p:childTnLst>
                                </p:cTn>
                              </p:par>
                            </p:childTnLst>
                          </p:cTn>
                        </p:par>
                        <p:par>
                          <p:cTn id="71" fill="hold">
                            <p:stCondLst>
                              <p:cond delay="5600"/>
                            </p:stCondLst>
                            <p:childTnLst>
                              <p:par>
                                <p:cTn id="72" presetID="22" presetClass="entr" presetSubtype="4" fill="hold" nodeType="afterEffect">
                                  <p:stCondLst>
                                    <p:cond delay="0"/>
                                  </p:stCondLst>
                                  <p:childTnLst>
                                    <p:set>
                                      <p:cBhvr>
                                        <p:cTn id="73" dur="1" fill="hold">
                                          <p:stCondLst>
                                            <p:cond delay="0"/>
                                          </p:stCondLst>
                                        </p:cTn>
                                        <p:tgtEl>
                                          <p:spTgt spid="29"/>
                                        </p:tgtEl>
                                        <p:attrNameLst>
                                          <p:attrName>style.visibility</p:attrName>
                                        </p:attrNameLst>
                                      </p:cBhvr>
                                      <p:to>
                                        <p:strVal val="visible"/>
                                      </p:to>
                                    </p:set>
                                    <p:animEffect transition="in" filter="wipe(down)">
                                      <p:cBhvr>
                                        <p:cTn id="74" dur="350"/>
                                        <p:tgtEl>
                                          <p:spTgt spid="29"/>
                                        </p:tgtEl>
                                      </p:cBhvr>
                                    </p:animEffect>
                                  </p:childTnLst>
                                </p:cTn>
                              </p:par>
                            </p:childTnLst>
                          </p:cTn>
                        </p:par>
                        <p:par>
                          <p:cTn id="75" fill="hold">
                            <p:stCondLst>
                              <p:cond delay="5950"/>
                            </p:stCondLst>
                            <p:childTnLst>
                              <p:par>
                                <p:cTn id="76" presetID="22" presetClass="entr" presetSubtype="4" fill="hold" nodeType="afterEffect">
                                  <p:stCondLst>
                                    <p:cond delay="0"/>
                                  </p:stCondLst>
                                  <p:childTnLst>
                                    <p:set>
                                      <p:cBhvr>
                                        <p:cTn id="77" dur="1" fill="hold">
                                          <p:stCondLst>
                                            <p:cond delay="0"/>
                                          </p:stCondLst>
                                        </p:cTn>
                                        <p:tgtEl>
                                          <p:spTgt spid="30"/>
                                        </p:tgtEl>
                                        <p:attrNameLst>
                                          <p:attrName>style.visibility</p:attrName>
                                        </p:attrNameLst>
                                      </p:cBhvr>
                                      <p:to>
                                        <p:strVal val="visible"/>
                                      </p:to>
                                    </p:set>
                                    <p:animEffect transition="in" filter="wipe(down)">
                                      <p:cBhvr>
                                        <p:cTn id="78" dur="350"/>
                                        <p:tgtEl>
                                          <p:spTgt spid="30"/>
                                        </p:tgtEl>
                                      </p:cBhvr>
                                    </p:animEffect>
                                  </p:childTnLst>
                                </p:cTn>
                              </p:par>
                            </p:childTnLst>
                          </p:cTn>
                        </p:par>
                        <p:par>
                          <p:cTn id="79" fill="hold">
                            <p:stCondLst>
                              <p:cond delay="6300"/>
                            </p:stCondLst>
                            <p:childTnLst>
                              <p:par>
                                <p:cTn id="80" presetID="22" presetClass="entr" presetSubtype="4" fill="hold" nodeType="afterEffect">
                                  <p:stCondLst>
                                    <p:cond delay="0"/>
                                  </p:stCondLst>
                                  <p:childTnLst>
                                    <p:set>
                                      <p:cBhvr>
                                        <p:cTn id="81" dur="1" fill="hold">
                                          <p:stCondLst>
                                            <p:cond delay="0"/>
                                          </p:stCondLst>
                                        </p:cTn>
                                        <p:tgtEl>
                                          <p:spTgt spid="31"/>
                                        </p:tgtEl>
                                        <p:attrNameLst>
                                          <p:attrName>style.visibility</p:attrName>
                                        </p:attrNameLst>
                                      </p:cBhvr>
                                      <p:to>
                                        <p:strVal val="visible"/>
                                      </p:to>
                                    </p:set>
                                    <p:animEffect transition="in" filter="wipe(down)">
                                      <p:cBhvr>
                                        <p:cTn id="82" dur="350"/>
                                        <p:tgtEl>
                                          <p:spTgt spid="31"/>
                                        </p:tgtEl>
                                      </p:cBhvr>
                                    </p:animEffect>
                                  </p:childTnLst>
                                </p:cTn>
                              </p:par>
                            </p:childTnLst>
                          </p:cTn>
                        </p:par>
                        <p:par>
                          <p:cTn id="83" fill="hold">
                            <p:stCondLst>
                              <p:cond delay="6650"/>
                            </p:stCondLst>
                            <p:childTnLst>
                              <p:par>
                                <p:cTn id="84" presetID="22" presetClass="entr" presetSubtype="4" fill="hold" nodeType="afterEffect">
                                  <p:stCondLst>
                                    <p:cond delay="0"/>
                                  </p:stCondLst>
                                  <p:childTnLst>
                                    <p:set>
                                      <p:cBhvr>
                                        <p:cTn id="85" dur="1" fill="hold">
                                          <p:stCondLst>
                                            <p:cond delay="0"/>
                                          </p:stCondLst>
                                        </p:cTn>
                                        <p:tgtEl>
                                          <p:spTgt spid="32"/>
                                        </p:tgtEl>
                                        <p:attrNameLst>
                                          <p:attrName>style.visibility</p:attrName>
                                        </p:attrNameLst>
                                      </p:cBhvr>
                                      <p:to>
                                        <p:strVal val="visible"/>
                                      </p:to>
                                    </p:set>
                                    <p:animEffect transition="in" filter="wipe(down)">
                                      <p:cBhvr>
                                        <p:cTn id="86" dur="350"/>
                                        <p:tgtEl>
                                          <p:spTgt spid="32"/>
                                        </p:tgtEl>
                                      </p:cBhvr>
                                    </p:animEffect>
                                  </p:childTnLst>
                                </p:cTn>
                              </p:par>
                            </p:childTnLst>
                          </p:cTn>
                        </p:par>
                        <p:par>
                          <p:cTn id="87" fill="hold">
                            <p:stCondLst>
                              <p:cond delay="7000"/>
                            </p:stCondLst>
                            <p:childTnLst>
                              <p:par>
                                <p:cTn id="88" presetID="22" presetClass="entr" presetSubtype="4" fill="hold" nodeType="afterEffect">
                                  <p:stCondLst>
                                    <p:cond delay="0"/>
                                  </p:stCondLst>
                                  <p:childTnLst>
                                    <p:set>
                                      <p:cBhvr>
                                        <p:cTn id="89" dur="1" fill="hold">
                                          <p:stCondLst>
                                            <p:cond delay="0"/>
                                          </p:stCondLst>
                                        </p:cTn>
                                        <p:tgtEl>
                                          <p:spTgt spid="33"/>
                                        </p:tgtEl>
                                        <p:attrNameLst>
                                          <p:attrName>style.visibility</p:attrName>
                                        </p:attrNameLst>
                                      </p:cBhvr>
                                      <p:to>
                                        <p:strVal val="visible"/>
                                      </p:to>
                                    </p:set>
                                    <p:animEffect transition="in" filter="wipe(down)">
                                      <p:cBhvr>
                                        <p:cTn id="90" dur="350"/>
                                        <p:tgtEl>
                                          <p:spTgt spid="33"/>
                                        </p:tgtEl>
                                      </p:cBhvr>
                                    </p:animEffect>
                                  </p:childTnLst>
                                </p:cTn>
                              </p:par>
                            </p:childTnLst>
                          </p:cTn>
                        </p:par>
                        <p:par>
                          <p:cTn id="91" fill="hold">
                            <p:stCondLst>
                              <p:cond delay="7350"/>
                            </p:stCondLst>
                            <p:childTnLst>
                              <p:par>
                                <p:cTn id="92" presetID="22" presetClass="entr" presetSubtype="4" fill="hold" nodeType="afterEffect">
                                  <p:stCondLst>
                                    <p:cond delay="0"/>
                                  </p:stCondLst>
                                  <p:childTnLst>
                                    <p:set>
                                      <p:cBhvr>
                                        <p:cTn id="93" dur="1" fill="hold">
                                          <p:stCondLst>
                                            <p:cond delay="0"/>
                                          </p:stCondLst>
                                        </p:cTn>
                                        <p:tgtEl>
                                          <p:spTgt spid="34"/>
                                        </p:tgtEl>
                                        <p:attrNameLst>
                                          <p:attrName>style.visibility</p:attrName>
                                        </p:attrNameLst>
                                      </p:cBhvr>
                                      <p:to>
                                        <p:strVal val="visible"/>
                                      </p:to>
                                    </p:set>
                                    <p:animEffect transition="in" filter="wipe(down)">
                                      <p:cBhvr>
                                        <p:cTn id="94" dur="350"/>
                                        <p:tgtEl>
                                          <p:spTgt spid="34"/>
                                        </p:tgtEl>
                                      </p:cBhvr>
                                    </p:animEffect>
                                  </p:childTnLst>
                                </p:cTn>
                              </p:par>
                            </p:childTnLst>
                          </p:cTn>
                        </p:par>
                        <p:par>
                          <p:cTn id="95" fill="hold">
                            <p:stCondLst>
                              <p:cond delay="7700"/>
                            </p:stCondLst>
                            <p:childTnLst>
                              <p:par>
                                <p:cTn id="96" presetID="22" presetClass="entr" presetSubtype="4" fill="hold" nodeType="afterEffect">
                                  <p:stCondLst>
                                    <p:cond delay="0"/>
                                  </p:stCondLst>
                                  <p:childTnLst>
                                    <p:set>
                                      <p:cBhvr>
                                        <p:cTn id="97" dur="1" fill="hold">
                                          <p:stCondLst>
                                            <p:cond delay="0"/>
                                          </p:stCondLst>
                                        </p:cTn>
                                        <p:tgtEl>
                                          <p:spTgt spid="35"/>
                                        </p:tgtEl>
                                        <p:attrNameLst>
                                          <p:attrName>style.visibility</p:attrName>
                                        </p:attrNameLst>
                                      </p:cBhvr>
                                      <p:to>
                                        <p:strVal val="visible"/>
                                      </p:to>
                                    </p:set>
                                    <p:animEffect transition="in" filter="wipe(down)">
                                      <p:cBhvr>
                                        <p:cTn id="98" dur="350"/>
                                        <p:tgtEl>
                                          <p:spTgt spid="35"/>
                                        </p:tgtEl>
                                      </p:cBhvr>
                                    </p:animEffect>
                                  </p:childTnLst>
                                </p:cTn>
                              </p:par>
                              <p:par>
                                <p:cTn id="99" presetID="22" presetClass="entr" presetSubtype="4" fill="hold" nodeType="withEffect">
                                  <p:stCondLst>
                                    <p:cond delay="0"/>
                                  </p:stCondLst>
                                  <p:childTnLst>
                                    <p:set>
                                      <p:cBhvr>
                                        <p:cTn id="100" dur="1" fill="hold">
                                          <p:stCondLst>
                                            <p:cond delay="0"/>
                                          </p:stCondLst>
                                        </p:cTn>
                                        <p:tgtEl>
                                          <p:spTgt spid="36"/>
                                        </p:tgtEl>
                                        <p:attrNameLst>
                                          <p:attrName>style.visibility</p:attrName>
                                        </p:attrNameLst>
                                      </p:cBhvr>
                                      <p:to>
                                        <p:strVal val="visible"/>
                                      </p:to>
                                    </p:set>
                                    <p:animEffect transition="in" filter="wipe(down)">
                                      <p:cBhvr>
                                        <p:cTn id="101" dur="350"/>
                                        <p:tgtEl>
                                          <p:spTgt spid="36"/>
                                        </p:tgtEl>
                                      </p:cBhvr>
                                    </p:animEffect>
                                  </p:childTnLst>
                                </p:cTn>
                              </p:par>
                            </p:childTnLst>
                          </p:cTn>
                        </p:par>
                        <p:par>
                          <p:cTn id="102" fill="hold">
                            <p:stCondLst>
                              <p:cond delay="8050"/>
                            </p:stCondLst>
                            <p:childTnLst>
                              <p:par>
                                <p:cTn id="103" presetID="22" presetClass="entr" presetSubtype="4" fill="hold" nodeType="afterEffect">
                                  <p:stCondLst>
                                    <p:cond delay="0"/>
                                  </p:stCondLst>
                                  <p:childTnLst>
                                    <p:set>
                                      <p:cBhvr>
                                        <p:cTn id="104" dur="1" fill="hold">
                                          <p:stCondLst>
                                            <p:cond delay="0"/>
                                          </p:stCondLst>
                                        </p:cTn>
                                        <p:tgtEl>
                                          <p:spTgt spid="37"/>
                                        </p:tgtEl>
                                        <p:attrNameLst>
                                          <p:attrName>style.visibility</p:attrName>
                                        </p:attrNameLst>
                                      </p:cBhvr>
                                      <p:to>
                                        <p:strVal val="visible"/>
                                      </p:to>
                                    </p:set>
                                    <p:animEffect transition="in" filter="wipe(down)">
                                      <p:cBhvr>
                                        <p:cTn id="105" dur="350"/>
                                        <p:tgtEl>
                                          <p:spTgt spid="37"/>
                                        </p:tgtEl>
                                      </p:cBhvr>
                                    </p:animEffect>
                                  </p:childTnLst>
                                </p:cTn>
                              </p:par>
                            </p:childTnLst>
                          </p:cTn>
                        </p:par>
                        <p:par>
                          <p:cTn id="106" fill="hold">
                            <p:stCondLst>
                              <p:cond delay="8400"/>
                            </p:stCondLst>
                            <p:childTnLst>
                              <p:par>
                                <p:cTn id="107" presetID="22" presetClass="entr" presetSubtype="4" fill="hold" nodeType="afterEffect">
                                  <p:stCondLst>
                                    <p:cond delay="0"/>
                                  </p:stCondLst>
                                  <p:childTnLst>
                                    <p:set>
                                      <p:cBhvr>
                                        <p:cTn id="108" dur="1" fill="hold">
                                          <p:stCondLst>
                                            <p:cond delay="0"/>
                                          </p:stCondLst>
                                        </p:cTn>
                                        <p:tgtEl>
                                          <p:spTgt spid="38"/>
                                        </p:tgtEl>
                                        <p:attrNameLst>
                                          <p:attrName>style.visibility</p:attrName>
                                        </p:attrNameLst>
                                      </p:cBhvr>
                                      <p:to>
                                        <p:strVal val="visible"/>
                                      </p:to>
                                    </p:set>
                                    <p:animEffect transition="in" filter="wipe(down)">
                                      <p:cBhvr>
                                        <p:cTn id="109" dur="35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Ομάδα 6"/>
          <p:cNvGrpSpPr/>
          <p:nvPr/>
        </p:nvGrpSpPr>
        <p:grpSpPr>
          <a:xfrm>
            <a:off x="1877148" y="2169000"/>
            <a:ext cx="2520000" cy="2520000"/>
            <a:chOff x="93001" y="2349000"/>
            <a:chExt cx="2520000" cy="2520000"/>
          </a:xfrm>
        </p:grpSpPr>
        <p:sp>
          <p:nvSpPr>
            <p:cNvPr id="8" name="Οβάλ 2">
              <a:extLst>
                <a:ext uri="{FF2B5EF4-FFF2-40B4-BE49-F238E27FC236}">
                  <a16:creationId xmlns:a16="http://schemas.microsoft.com/office/drawing/2014/main" xmlns="" id="{15A3F655-5EED-BA38-D558-F7F4F9891D5C}"/>
                </a:ext>
              </a:extLst>
            </p:cNvPr>
            <p:cNvSpPr/>
            <p:nvPr/>
          </p:nvSpPr>
          <p:spPr>
            <a:xfrm>
              <a:off x="93001" y="2349000"/>
              <a:ext cx="2520000" cy="2520000"/>
            </a:xfrm>
            <a:prstGeom prst="ellipse">
              <a:avLst/>
            </a:prstGeom>
            <a:solidFill>
              <a:srgbClr val="B0B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500" dirty="0" smtClean="0">
                  <a:latin typeface="Inter"/>
                </a:rPr>
                <a:t>30</a:t>
              </a:r>
              <a:endParaRPr lang="el-GR" sz="9500" dirty="0">
                <a:latin typeface="Inter"/>
              </a:endParaRPr>
            </a:p>
          </p:txBody>
        </p:sp>
        <p:sp>
          <p:nvSpPr>
            <p:cNvPr id="9" name="Οβάλ 2">
              <a:extLst>
                <a:ext uri="{FF2B5EF4-FFF2-40B4-BE49-F238E27FC236}">
                  <a16:creationId xmlns:a16="http://schemas.microsoft.com/office/drawing/2014/main" xmlns="" id="{15A3F655-5EED-BA38-D558-F7F4F9891D5C}"/>
                </a:ext>
              </a:extLst>
            </p:cNvPr>
            <p:cNvSpPr/>
            <p:nvPr/>
          </p:nvSpPr>
          <p:spPr>
            <a:xfrm>
              <a:off x="273001" y="2529000"/>
              <a:ext cx="2160000" cy="2160000"/>
            </a:xfrm>
            <a:prstGeom prst="ellipse">
              <a:avLst/>
            </a:prstGeom>
            <a:solidFill>
              <a:srgbClr val="E2E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9500" dirty="0">
                <a:latin typeface="Inter"/>
              </a:endParaRPr>
            </a:p>
          </p:txBody>
        </p:sp>
        <p:sp>
          <p:nvSpPr>
            <p:cNvPr id="10" name="Οβάλ 2">
              <a:extLst>
                <a:ext uri="{FF2B5EF4-FFF2-40B4-BE49-F238E27FC236}">
                  <a16:creationId xmlns:a16="http://schemas.microsoft.com/office/drawing/2014/main" xmlns="" id="{15A3F655-5EED-BA38-D558-F7F4F9891D5C}"/>
                </a:ext>
              </a:extLst>
            </p:cNvPr>
            <p:cNvSpPr/>
            <p:nvPr/>
          </p:nvSpPr>
          <p:spPr>
            <a:xfrm>
              <a:off x="453001" y="2709000"/>
              <a:ext cx="1800000" cy="1800000"/>
            </a:xfrm>
            <a:prstGeom prst="ellipse">
              <a:avLst/>
            </a:prstGeom>
            <a:solidFill>
              <a:srgbClr val="3233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7200" dirty="0" smtClean="0">
                  <a:latin typeface="Inter"/>
                </a:rPr>
                <a:t>30</a:t>
              </a:r>
              <a:endParaRPr lang="el-GR" sz="7200" dirty="0">
                <a:latin typeface="Inter"/>
              </a:endParaRPr>
            </a:p>
          </p:txBody>
        </p:sp>
      </p:grpSp>
      <p:sp>
        <p:nvSpPr>
          <p:cNvPr id="46" name="Ορθογώνιο 45">
            <a:extLst>
              <a:ext uri="{FF2B5EF4-FFF2-40B4-BE49-F238E27FC236}">
                <a16:creationId xmlns:a16="http://schemas.microsoft.com/office/drawing/2014/main" xmlns="" id="{CE8B0350-AD27-7F40-207F-CE97F8A622F0}"/>
              </a:ext>
            </a:extLst>
          </p:cNvPr>
          <p:cNvSpPr/>
          <p:nvPr/>
        </p:nvSpPr>
        <p:spPr>
          <a:xfrm>
            <a:off x="174113" y="6401712"/>
            <a:ext cx="5815491" cy="3041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4000" dirty="0" smtClean="0">
                <a:solidFill>
                  <a:schemeClr val="tx1"/>
                </a:solidFill>
                <a:latin typeface="Inter"/>
              </a:rPr>
              <a:t>Ο</a:t>
            </a:r>
            <a:r>
              <a:rPr lang="el-GR" b="1" dirty="0" smtClean="0">
                <a:solidFill>
                  <a:schemeClr val="tx1"/>
                </a:solidFill>
                <a:latin typeface="Inter"/>
              </a:rPr>
              <a:t>ΔΗΓΟΙ ΕΚΠΑΙΔΕΥΣΗΣ &amp; ΤΡΑΠΕΖΕΣ ΘΕΜΑΤΩΝ</a:t>
            </a:r>
            <a:endParaRPr lang="el-GR" b="1" dirty="0">
              <a:solidFill>
                <a:schemeClr val="tx1"/>
              </a:solidFill>
              <a:latin typeface="Inter"/>
            </a:endParaRPr>
          </a:p>
        </p:txBody>
      </p:sp>
      <p:pic>
        <p:nvPicPr>
          <p:cNvPr id="44" name="Picture 2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28365" y="3513715"/>
            <a:ext cx="1011380" cy="14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3" name="Picture 3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79538" y="5183050"/>
            <a:ext cx="1009700" cy="14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4" name="Picture 3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99581" y="5183050"/>
            <a:ext cx="1007060" cy="14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 name="Picture 4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15103" y="5183050"/>
            <a:ext cx="1011582" cy="14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6" name="Picture 4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979538" y="3517637"/>
            <a:ext cx="1012143" cy="14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 name="Picture 4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94673" y="3517637"/>
            <a:ext cx="1012911" cy="14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 name="Picture 4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611699" y="3517637"/>
            <a:ext cx="1011020" cy="14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9" name="Picture 4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432507" y="5183050"/>
            <a:ext cx="1009700" cy="14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 name="Picture 47"/>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034691" y="1852225"/>
            <a:ext cx="1011580" cy="14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 name="Picture 48"/>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248031" y="5183050"/>
            <a:ext cx="1011580" cy="14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2" name="Picture 49"/>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838635" y="186813"/>
            <a:ext cx="1006500" cy="14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3" name="Picture 50"/>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1034691" y="186813"/>
            <a:ext cx="1013468" cy="14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4" name="Picture 51"/>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638817" y="1852225"/>
            <a:ext cx="1010260" cy="14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5" name="Picture 52"/>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248031" y="3514462"/>
            <a:ext cx="1008380" cy="14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6" name="Picture 53"/>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442484" y="1844380"/>
            <a:ext cx="1010260" cy="14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7" name="Picture 55"/>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644465" y="186813"/>
            <a:ext cx="1004613" cy="14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8" name="Picture 56"/>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445968" y="175045"/>
            <a:ext cx="1008940" cy="14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9" name="Picture 57"/>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9835150" y="1852225"/>
            <a:ext cx="1013469" cy="14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0" name="Picture 58"/>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6247471" y="1845875"/>
            <a:ext cx="1008940" cy="14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 name="Picture 59"/>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6247271" y="177288"/>
            <a:ext cx="1009140" cy="14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2" name="Ομάδα 71">
            <a:extLst>
              <a:ext uri="{FF2B5EF4-FFF2-40B4-BE49-F238E27FC236}">
                <a16:creationId xmlns:a16="http://schemas.microsoft.com/office/drawing/2014/main" xmlns="" id="{539B7FE8-F702-3032-2849-940A902B4F8B}"/>
              </a:ext>
            </a:extLst>
          </p:cNvPr>
          <p:cNvGrpSpPr/>
          <p:nvPr/>
        </p:nvGrpSpPr>
        <p:grpSpPr>
          <a:xfrm>
            <a:off x="167148" y="175045"/>
            <a:ext cx="5940000" cy="6588000"/>
            <a:chOff x="167148" y="175045"/>
            <a:chExt cx="5940000" cy="6588000"/>
          </a:xfrm>
        </p:grpSpPr>
        <p:cxnSp>
          <p:nvCxnSpPr>
            <p:cNvPr id="74" name="Ευθεία γραμμή σύνδεσης 73">
              <a:extLst>
                <a:ext uri="{FF2B5EF4-FFF2-40B4-BE49-F238E27FC236}">
                  <a16:creationId xmlns:a16="http://schemas.microsoft.com/office/drawing/2014/main" xmlns="" id="{A4246159-E91B-0603-6D3A-361B328FEF6B}"/>
                </a:ext>
              </a:extLst>
            </p:cNvPr>
            <p:cNvCxnSpPr>
              <a:cxnSpLocks/>
            </p:cNvCxnSpPr>
            <p:nvPr/>
          </p:nvCxnSpPr>
          <p:spPr>
            <a:xfrm flipV="1">
              <a:off x="174113" y="186813"/>
              <a:ext cx="0" cy="653148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Ευθεία γραμμή σύνδεσης 74">
              <a:extLst>
                <a:ext uri="{FF2B5EF4-FFF2-40B4-BE49-F238E27FC236}">
                  <a16:creationId xmlns:a16="http://schemas.microsoft.com/office/drawing/2014/main" xmlns="" id="{736B7754-BBA6-9831-F23D-E5279D0E3AC7}"/>
                </a:ext>
              </a:extLst>
            </p:cNvPr>
            <p:cNvCxnSpPr>
              <a:cxnSpLocks/>
            </p:cNvCxnSpPr>
            <p:nvPr/>
          </p:nvCxnSpPr>
          <p:spPr>
            <a:xfrm>
              <a:off x="167148" y="186813"/>
              <a:ext cx="5940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Ευθεία γραμμή σύνδεσης 75">
              <a:extLst>
                <a:ext uri="{FF2B5EF4-FFF2-40B4-BE49-F238E27FC236}">
                  <a16:creationId xmlns:a16="http://schemas.microsoft.com/office/drawing/2014/main" xmlns="" id="{41F93AEA-40C9-6355-3D4C-95660D887FAE}"/>
                </a:ext>
              </a:extLst>
            </p:cNvPr>
            <p:cNvCxnSpPr>
              <a:cxnSpLocks/>
            </p:cNvCxnSpPr>
            <p:nvPr/>
          </p:nvCxnSpPr>
          <p:spPr>
            <a:xfrm flipV="1">
              <a:off x="6107148" y="175045"/>
              <a:ext cx="0" cy="6588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28177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up)">
                                      <p:cBhvr>
                                        <p:cTn id="7" dur="250"/>
                                        <p:tgtEl>
                                          <p:spTgt spid="44"/>
                                        </p:tgtEl>
                                      </p:cBhvr>
                                    </p:animEffect>
                                  </p:childTnLst>
                                </p:cTn>
                              </p:par>
                            </p:childTnLst>
                          </p:cTn>
                        </p:par>
                        <p:par>
                          <p:cTn id="8" fill="hold">
                            <p:stCondLst>
                              <p:cond delay="250"/>
                            </p:stCondLst>
                            <p:childTnLst>
                              <p:par>
                                <p:cTn id="9" presetID="22" presetClass="entr" presetSubtype="1" fill="hold" nodeType="afterEffect">
                                  <p:stCondLst>
                                    <p:cond delay="0"/>
                                  </p:stCondLst>
                                  <p:childTnLst>
                                    <p:set>
                                      <p:cBhvr>
                                        <p:cTn id="10" dur="1" fill="hold">
                                          <p:stCondLst>
                                            <p:cond delay="0"/>
                                          </p:stCondLst>
                                        </p:cTn>
                                        <p:tgtEl>
                                          <p:spTgt spid="53"/>
                                        </p:tgtEl>
                                        <p:attrNameLst>
                                          <p:attrName>style.visibility</p:attrName>
                                        </p:attrNameLst>
                                      </p:cBhvr>
                                      <p:to>
                                        <p:strVal val="visible"/>
                                      </p:to>
                                    </p:set>
                                    <p:animEffect transition="in" filter="wipe(up)">
                                      <p:cBhvr>
                                        <p:cTn id="11" dur="250"/>
                                        <p:tgtEl>
                                          <p:spTgt spid="53"/>
                                        </p:tgtEl>
                                      </p:cBhvr>
                                    </p:animEffect>
                                  </p:childTnLst>
                                </p:cTn>
                              </p:par>
                            </p:childTnLst>
                          </p:cTn>
                        </p:par>
                        <p:par>
                          <p:cTn id="12" fill="hold">
                            <p:stCondLst>
                              <p:cond delay="500"/>
                            </p:stCondLst>
                            <p:childTnLst>
                              <p:par>
                                <p:cTn id="13" presetID="22" presetClass="entr" presetSubtype="1" fill="hold" nodeType="afterEffect">
                                  <p:stCondLst>
                                    <p:cond delay="0"/>
                                  </p:stCondLst>
                                  <p:childTnLst>
                                    <p:set>
                                      <p:cBhvr>
                                        <p:cTn id="14" dur="1" fill="hold">
                                          <p:stCondLst>
                                            <p:cond delay="0"/>
                                          </p:stCondLst>
                                        </p:cTn>
                                        <p:tgtEl>
                                          <p:spTgt spid="54"/>
                                        </p:tgtEl>
                                        <p:attrNameLst>
                                          <p:attrName>style.visibility</p:attrName>
                                        </p:attrNameLst>
                                      </p:cBhvr>
                                      <p:to>
                                        <p:strVal val="visible"/>
                                      </p:to>
                                    </p:set>
                                    <p:animEffect transition="in" filter="wipe(up)">
                                      <p:cBhvr>
                                        <p:cTn id="15" dur="250"/>
                                        <p:tgtEl>
                                          <p:spTgt spid="54"/>
                                        </p:tgtEl>
                                      </p:cBhvr>
                                    </p:animEffect>
                                  </p:childTnLst>
                                </p:cTn>
                              </p:par>
                            </p:childTnLst>
                          </p:cTn>
                        </p:par>
                        <p:par>
                          <p:cTn id="16" fill="hold">
                            <p:stCondLst>
                              <p:cond delay="750"/>
                            </p:stCondLst>
                            <p:childTnLst>
                              <p:par>
                                <p:cTn id="17" presetID="22" presetClass="entr" presetSubtype="1" fill="hold" nodeType="after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wipe(up)">
                                      <p:cBhvr>
                                        <p:cTn id="19" dur="250"/>
                                        <p:tgtEl>
                                          <p:spTgt spid="55"/>
                                        </p:tgtEl>
                                      </p:cBhvr>
                                    </p:animEffect>
                                  </p:childTnLst>
                                </p:cTn>
                              </p:par>
                            </p:childTnLst>
                          </p:cTn>
                        </p:par>
                        <p:par>
                          <p:cTn id="20" fill="hold">
                            <p:stCondLst>
                              <p:cond delay="1000"/>
                            </p:stCondLst>
                            <p:childTnLst>
                              <p:par>
                                <p:cTn id="21" presetID="22" presetClass="entr" presetSubtype="1" fill="hold" nodeType="afterEffect">
                                  <p:stCondLst>
                                    <p:cond delay="0"/>
                                  </p:stCondLst>
                                  <p:childTnLst>
                                    <p:set>
                                      <p:cBhvr>
                                        <p:cTn id="22" dur="1" fill="hold">
                                          <p:stCondLst>
                                            <p:cond delay="0"/>
                                          </p:stCondLst>
                                        </p:cTn>
                                        <p:tgtEl>
                                          <p:spTgt spid="56"/>
                                        </p:tgtEl>
                                        <p:attrNameLst>
                                          <p:attrName>style.visibility</p:attrName>
                                        </p:attrNameLst>
                                      </p:cBhvr>
                                      <p:to>
                                        <p:strVal val="visible"/>
                                      </p:to>
                                    </p:set>
                                    <p:animEffect transition="in" filter="wipe(up)">
                                      <p:cBhvr>
                                        <p:cTn id="23" dur="250"/>
                                        <p:tgtEl>
                                          <p:spTgt spid="56"/>
                                        </p:tgtEl>
                                      </p:cBhvr>
                                    </p:animEffect>
                                  </p:childTnLst>
                                </p:cTn>
                              </p:par>
                            </p:childTnLst>
                          </p:cTn>
                        </p:par>
                        <p:par>
                          <p:cTn id="24" fill="hold">
                            <p:stCondLst>
                              <p:cond delay="1250"/>
                            </p:stCondLst>
                            <p:childTnLst>
                              <p:par>
                                <p:cTn id="25" presetID="22" presetClass="entr" presetSubtype="1" fill="hold" nodeType="afterEffect">
                                  <p:stCondLst>
                                    <p:cond delay="0"/>
                                  </p:stCondLst>
                                  <p:childTnLst>
                                    <p:set>
                                      <p:cBhvr>
                                        <p:cTn id="26" dur="1" fill="hold">
                                          <p:stCondLst>
                                            <p:cond delay="0"/>
                                          </p:stCondLst>
                                        </p:cTn>
                                        <p:tgtEl>
                                          <p:spTgt spid="57"/>
                                        </p:tgtEl>
                                        <p:attrNameLst>
                                          <p:attrName>style.visibility</p:attrName>
                                        </p:attrNameLst>
                                      </p:cBhvr>
                                      <p:to>
                                        <p:strVal val="visible"/>
                                      </p:to>
                                    </p:set>
                                    <p:animEffect transition="in" filter="wipe(up)">
                                      <p:cBhvr>
                                        <p:cTn id="27" dur="250"/>
                                        <p:tgtEl>
                                          <p:spTgt spid="57"/>
                                        </p:tgtEl>
                                      </p:cBhvr>
                                    </p:animEffect>
                                  </p:childTnLst>
                                </p:cTn>
                              </p:par>
                            </p:childTnLst>
                          </p:cTn>
                        </p:par>
                        <p:par>
                          <p:cTn id="28" fill="hold">
                            <p:stCondLst>
                              <p:cond delay="1500"/>
                            </p:stCondLst>
                            <p:childTnLst>
                              <p:par>
                                <p:cTn id="29" presetID="22" presetClass="entr" presetSubtype="1"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wipe(up)">
                                      <p:cBhvr>
                                        <p:cTn id="31" dur="250"/>
                                        <p:tgtEl>
                                          <p:spTgt spid="58"/>
                                        </p:tgtEl>
                                      </p:cBhvr>
                                    </p:animEffect>
                                  </p:childTnLst>
                                </p:cTn>
                              </p:par>
                            </p:childTnLst>
                          </p:cTn>
                        </p:par>
                        <p:par>
                          <p:cTn id="32" fill="hold">
                            <p:stCondLst>
                              <p:cond delay="1750"/>
                            </p:stCondLst>
                            <p:childTnLst>
                              <p:par>
                                <p:cTn id="33" presetID="22" presetClass="entr" presetSubtype="1" fill="hold" nodeType="afterEffect">
                                  <p:stCondLst>
                                    <p:cond delay="0"/>
                                  </p:stCondLst>
                                  <p:childTnLst>
                                    <p:set>
                                      <p:cBhvr>
                                        <p:cTn id="34" dur="1" fill="hold">
                                          <p:stCondLst>
                                            <p:cond delay="0"/>
                                          </p:stCondLst>
                                        </p:cTn>
                                        <p:tgtEl>
                                          <p:spTgt spid="59"/>
                                        </p:tgtEl>
                                        <p:attrNameLst>
                                          <p:attrName>style.visibility</p:attrName>
                                        </p:attrNameLst>
                                      </p:cBhvr>
                                      <p:to>
                                        <p:strVal val="visible"/>
                                      </p:to>
                                    </p:set>
                                    <p:animEffect transition="in" filter="wipe(up)">
                                      <p:cBhvr>
                                        <p:cTn id="35" dur="250"/>
                                        <p:tgtEl>
                                          <p:spTgt spid="59"/>
                                        </p:tgtEl>
                                      </p:cBhvr>
                                    </p:animEffect>
                                  </p:childTnLst>
                                </p:cTn>
                              </p:par>
                            </p:childTnLst>
                          </p:cTn>
                        </p:par>
                        <p:par>
                          <p:cTn id="36" fill="hold">
                            <p:stCondLst>
                              <p:cond delay="2000"/>
                            </p:stCondLst>
                            <p:childTnLst>
                              <p:par>
                                <p:cTn id="37" presetID="22" presetClass="entr" presetSubtype="1" fill="hold" nodeType="after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wipe(up)">
                                      <p:cBhvr>
                                        <p:cTn id="39" dur="250"/>
                                        <p:tgtEl>
                                          <p:spTgt spid="60"/>
                                        </p:tgtEl>
                                      </p:cBhvr>
                                    </p:animEffect>
                                  </p:childTnLst>
                                </p:cTn>
                              </p:par>
                            </p:childTnLst>
                          </p:cTn>
                        </p:par>
                        <p:par>
                          <p:cTn id="40" fill="hold">
                            <p:stCondLst>
                              <p:cond delay="2250"/>
                            </p:stCondLst>
                            <p:childTnLst>
                              <p:par>
                                <p:cTn id="41" presetID="22" presetClass="entr" presetSubtype="1" fill="hold" nodeType="afterEffect">
                                  <p:stCondLst>
                                    <p:cond delay="0"/>
                                  </p:stCondLst>
                                  <p:childTnLst>
                                    <p:set>
                                      <p:cBhvr>
                                        <p:cTn id="42" dur="1" fill="hold">
                                          <p:stCondLst>
                                            <p:cond delay="0"/>
                                          </p:stCondLst>
                                        </p:cTn>
                                        <p:tgtEl>
                                          <p:spTgt spid="61"/>
                                        </p:tgtEl>
                                        <p:attrNameLst>
                                          <p:attrName>style.visibility</p:attrName>
                                        </p:attrNameLst>
                                      </p:cBhvr>
                                      <p:to>
                                        <p:strVal val="visible"/>
                                      </p:to>
                                    </p:set>
                                    <p:animEffect transition="in" filter="wipe(up)">
                                      <p:cBhvr>
                                        <p:cTn id="43" dur="250"/>
                                        <p:tgtEl>
                                          <p:spTgt spid="61"/>
                                        </p:tgtEl>
                                      </p:cBhvr>
                                    </p:animEffect>
                                  </p:childTnLst>
                                </p:cTn>
                              </p:par>
                            </p:childTnLst>
                          </p:cTn>
                        </p:par>
                        <p:par>
                          <p:cTn id="44" fill="hold">
                            <p:stCondLst>
                              <p:cond delay="2500"/>
                            </p:stCondLst>
                            <p:childTnLst>
                              <p:par>
                                <p:cTn id="45" presetID="22" presetClass="entr" presetSubtype="1" fill="hold" nodeType="afterEffect">
                                  <p:stCondLst>
                                    <p:cond delay="0"/>
                                  </p:stCondLst>
                                  <p:childTnLst>
                                    <p:set>
                                      <p:cBhvr>
                                        <p:cTn id="46" dur="1" fill="hold">
                                          <p:stCondLst>
                                            <p:cond delay="0"/>
                                          </p:stCondLst>
                                        </p:cTn>
                                        <p:tgtEl>
                                          <p:spTgt spid="62"/>
                                        </p:tgtEl>
                                        <p:attrNameLst>
                                          <p:attrName>style.visibility</p:attrName>
                                        </p:attrNameLst>
                                      </p:cBhvr>
                                      <p:to>
                                        <p:strVal val="visible"/>
                                      </p:to>
                                    </p:set>
                                    <p:animEffect transition="in" filter="wipe(up)">
                                      <p:cBhvr>
                                        <p:cTn id="47" dur="250"/>
                                        <p:tgtEl>
                                          <p:spTgt spid="62"/>
                                        </p:tgtEl>
                                      </p:cBhvr>
                                    </p:animEffect>
                                  </p:childTnLst>
                                </p:cTn>
                              </p:par>
                            </p:childTnLst>
                          </p:cTn>
                        </p:par>
                        <p:par>
                          <p:cTn id="48" fill="hold">
                            <p:stCondLst>
                              <p:cond delay="2750"/>
                            </p:stCondLst>
                            <p:childTnLst>
                              <p:par>
                                <p:cTn id="49" presetID="22" presetClass="entr" presetSubtype="1" fill="hold" nodeType="afterEffect">
                                  <p:stCondLst>
                                    <p:cond delay="0"/>
                                  </p:stCondLst>
                                  <p:childTnLst>
                                    <p:set>
                                      <p:cBhvr>
                                        <p:cTn id="50" dur="1" fill="hold">
                                          <p:stCondLst>
                                            <p:cond delay="0"/>
                                          </p:stCondLst>
                                        </p:cTn>
                                        <p:tgtEl>
                                          <p:spTgt spid="63"/>
                                        </p:tgtEl>
                                        <p:attrNameLst>
                                          <p:attrName>style.visibility</p:attrName>
                                        </p:attrNameLst>
                                      </p:cBhvr>
                                      <p:to>
                                        <p:strVal val="visible"/>
                                      </p:to>
                                    </p:set>
                                    <p:animEffect transition="in" filter="wipe(up)">
                                      <p:cBhvr>
                                        <p:cTn id="51" dur="250"/>
                                        <p:tgtEl>
                                          <p:spTgt spid="63"/>
                                        </p:tgtEl>
                                      </p:cBhvr>
                                    </p:animEffect>
                                  </p:childTnLst>
                                </p:cTn>
                              </p:par>
                            </p:childTnLst>
                          </p:cTn>
                        </p:par>
                        <p:par>
                          <p:cTn id="52" fill="hold">
                            <p:stCondLst>
                              <p:cond delay="3000"/>
                            </p:stCondLst>
                            <p:childTnLst>
                              <p:par>
                                <p:cTn id="53" presetID="22" presetClass="entr" presetSubtype="1" fill="hold" nodeType="afterEffect">
                                  <p:stCondLst>
                                    <p:cond delay="0"/>
                                  </p:stCondLst>
                                  <p:childTnLst>
                                    <p:set>
                                      <p:cBhvr>
                                        <p:cTn id="54" dur="1" fill="hold">
                                          <p:stCondLst>
                                            <p:cond delay="0"/>
                                          </p:stCondLst>
                                        </p:cTn>
                                        <p:tgtEl>
                                          <p:spTgt spid="64"/>
                                        </p:tgtEl>
                                        <p:attrNameLst>
                                          <p:attrName>style.visibility</p:attrName>
                                        </p:attrNameLst>
                                      </p:cBhvr>
                                      <p:to>
                                        <p:strVal val="visible"/>
                                      </p:to>
                                    </p:set>
                                    <p:animEffect transition="in" filter="wipe(up)">
                                      <p:cBhvr>
                                        <p:cTn id="55" dur="250"/>
                                        <p:tgtEl>
                                          <p:spTgt spid="64"/>
                                        </p:tgtEl>
                                      </p:cBhvr>
                                    </p:animEffect>
                                  </p:childTnLst>
                                </p:cTn>
                              </p:par>
                            </p:childTnLst>
                          </p:cTn>
                        </p:par>
                        <p:par>
                          <p:cTn id="56" fill="hold">
                            <p:stCondLst>
                              <p:cond delay="3250"/>
                            </p:stCondLst>
                            <p:childTnLst>
                              <p:par>
                                <p:cTn id="57" presetID="22" presetClass="entr" presetSubtype="1" fill="hold" nodeType="afterEffect">
                                  <p:stCondLst>
                                    <p:cond delay="0"/>
                                  </p:stCondLst>
                                  <p:childTnLst>
                                    <p:set>
                                      <p:cBhvr>
                                        <p:cTn id="58" dur="1" fill="hold">
                                          <p:stCondLst>
                                            <p:cond delay="0"/>
                                          </p:stCondLst>
                                        </p:cTn>
                                        <p:tgtEl>
                                          <p:spTgt spid="65"/>
                                        </p:tgtEl>
                                        <p:attrNameLst>
                                          <p:attrName>style.visibility</p:attrName>
                                        </p:attrNameLst>
                                      </p:cBhvr>
                                      <p:to>
                                        <p:strVal val="visible"/>
                                      </p:to>
                                    </p:set>
                                    <p:animEffect transition="in" filter="wipe(up)">
                                      <p:cBhvr>
                                        <p:cTn id="59" dur="250"/>
                                        <p:tgtEl>
                                          <p:spTgt spid="65"/>
                                        </p:tgtEl>
                                      </p:cBhvr>
                                    </p:animEffect>
                                  </p:childTnLst>
                                </p:cTn>
                              </p:par>
                            </p:childTnLst>
                          </p:cTn>
                        </p:par>
                        <p:par>
                          <p:cTn id="60" fill="hold">
                            <p:stCondLst>
                              <p:cond delay="3500"/>
                            </p:stCondLst>
                            <p:childTnLst>
                              <p:par>
                                <p:cTn id="61" presetID="22" presetClass="entr" presetSubtype="1" fill="hold" nodeType="afterEffect">
                                  <p:stCondLst>
                                    <p:cond delay="0"/>
                                  </p:stCondLst>
                                  <p:childTnLst>
                                    <p:set>
                                      <p:cBhvr>
                                        <p:cTn id="62" dur="1" fill="hold">
                                          <p:stCondLst>
                                            <p:cond delay="0"/>
                                          </p:stCondLst>
                                        </p:cTn>
                                        <p:tgtEl>
                                          <p:spTgt spid="66"/>
                                        </p:tgtEl>
                                        <p:attrNameLst>
                                          <p:attrName>style.visibility</p:attrName>
                                        </p:attrNameLst>
                                      </p:cBhvr>
                                      <p:to>
                                        <p:strVal val="visible"/>
                                      </p:to>
                                    </p:set>
                                    <p:animEffect transition="in" filter="wipe(up)">
                                      <p:cBhvr>
                                        <p:cTn id="63" dur="250"/>
                                        <p:tgtEl>
                                          <p:spTgt spid="66"/>
                                        </p:tgtEl>
                                      </p:cBhvr>
                                    </p:animEffect>
                                  </p:childTnLst>
                                </p:cTn>
                              </p:par>
                            </p:childTnLst>
                          </p:cTn>
                        </p:par>
                        <p:par>
                          <p:cTn id="64" fill="hold">
                            <p:stCondLst>
                              <p:cond delay="3750"/>
                            </p:stCondLst>
                            <p:childTnLst>
                              <p:par>
                                <p:cTn id="65" presetID="22" presetClass="entr" presetSubtype="1" fill="hold" nodeType="afterEffect">
                                  <p:stCondLst>
                                    <p:cond delay="0"/>
                                  </p:stCondLst>
                                  <p:childTnLst>
                                    <p:set>
                                      <p:cBhvr>
                                        <p:cTn id="66" dur="1" fill="hold">
                                          <p:stCondLst>
                                            <p:cond delay="0"/>
                                          </p:stCondLst>
                                        </p:cTn>
                                        <p:tgtEl>
                                          <p:spTgt spid="67"/>
                                        </p:tgtEl>
                                        <p:attrNameLst>
                                          <p:attrName>style.visibility</p:attrName>
                                        </p:attrNameLst>
                                      </p:cBhvr>
                                      <p:to>
                                        <p:strVal val="visible"/>
                                      </p:to>
                                    </p:set>
                                    <p:animEffect transition="in" filter="wipe(up)">
                                      <p:cBhvr>
                                        <p:cTn id="67" dur="250"/>
                                        <p:tgtEl>
                                          <p:spTgt spid="67"/>
                                        </p:tgtEl>
                                      </p:cBhvr>
                                    </p:animEffect>
                                  </p:childTnLst>
                                </p:cTn>
                              </p:par>
                            </p:childTnLst>
                          </p:cTn>
                        </p:par>
                        <p:par>
                          <p:cTn id="68" fill="hold">
                            <p:stCondLst>
                              <p:cond delay="4000"/>
                            </p:stCondLst>
                            <p:childTnLst>
                              <p:par>
                                <p:cTn id="69" presetID="22" presetClass="entr" presetSubtype="1" fill="hold" nodeType="afterEffect">
                                  <p:stCondLst>
                                    <p:cond delay="0"/>
                                  </p:stCondLst>
                                  <p:childTnLst>
                                    <p:set>
                                      <p:cBhvr>
                                        <p:cTn id="70" dur="1" fill="hold">
                                          <p:stCondLst>
                                            <p:cond delay="0"/>
                                          </p:stCondLst>
                                        </p:cTn>
                                        <p:tgtEl>
                                          <p:spTgt spid="68"/>
                                        </p:tgtEl>
                                        <p:attrNameLst>
                                          <p:attrName>style.visibility</p:attrName>
                                        </p:attrNameLst>
                                      </p:cBhvr>
                                      <p:to>
                                        <p:strVal val="visible"/>
                                      </p:to>
                                    </p:set>
                                    <p:animEffect transition="in" filter="wipe(up)">
                                      <p:cBhvr>
                                        <p:cTn id="71" dur="250"/>
                                        <p:tgtEl>
                                          <p:spTgt spid="68"/>
                                        </p:tgtEl>
                                      </p:cBhvr>
                                    </p:animEffect>
                                  </p:childTnLst>
                                </p:cTn>
                              </p:par>
                            </p:childTnLst>
                          </p:cTn>
                        </p:par>
                        <p:par>
                          <p:cTn id="72" fill="hold">
                            <p:stCondLst>
                              <p:cond delay="4250"/>
                            </p:stCondLst>
                            <p:childTnLst>
                              <p:par>
                                <p:cTn id="73" presetID="22" presetClass="entr" presetSubtype="1" fill="hold" nodeType="afterEffect">
                                  <p:stCondLst>
                                    <p:cond delay="0"/>
                                  </p:stCondLst>
                                  <p:childTnLst>
                                    <p:set>
                                      <p:cBhvr>
                                        <p:cTn id="74" dur="1" fill="hold">
                                          <p:stCondLst>
                                            <p:cond delay="0"/>
                                          </p:stCondLst>
                                        </p:cTn>
                                        <p:tgtEl>
                                          <p:spTgt spid="69"/>
                                        </p:tgtEl>
                                        <p:attrNameLst>
                                          <p:attrName>style.visibility</p:attrName>
                                        </p:attrNameLst>
                                      </p:cBhvr>
                                      <p:to>
                                        <p:strVal val="visible"/>
                                      </p:to>
                                    </p:set>
                                    <p:animEffect transition="in" filter="wipe(up)">
                                      <p:cBhvr>
                                        <p:cTn id="75" dur="250"/>
                                        <p:tgtEl>
                                          <p:spTgt spid="69"/>
                                        </p:tgtEl>
                                      </p:cBhvr>
                                    </p:animEffect>
                                  </p:childTnLst>
                                </p:cTn>
                              </p:par>
                            </p:childTnLst>
                          </p:cTn>
                        </p:par>
                        <p:par>
                          <p:cTn id="76" fill="hold">
                            <p:stCondLst>
                              <p:cond delay="4500"/>
                            </p:stCondLst>
                            <p:childTnLst>
                              <p:par>
                                <p:cTn id="77" presetID="22" presetClass="entr" presetSubtype="1" fill="hold" nodeType="afterEffect">
                                  <p:stCondLst>
                                    <p:cond delay="0"/>
                                  </p:stCondLst>
                                  <p:childTnLst>
                                    <p:set>
                                      <p:cBhvr>
                                        <p:cTn id="78" dur="1" fill="hold">
                                          <p:stCondLst>
                                            <p:cond delay="0"/>
                                          </p:stCondLst>
                                        </p:cTn>
                                        <p:tgtEl>
                                          <p:spTgt spid="70"/>
                                        </p:tgtEl>
                                        <p:attrNameLst>
                                          <p:attrName>style.visibility</p:attrName>
                                        </p:attrNameLst>
                                      </p:cBhvr>
                                      <p:to>
                                        <p:strVal val="visible"/>
                                      </p:to>
                                    </p:set>
                                    <p:animEffect transition="in" filter="wipe(up)">
                                      <p:cBhvr>
                                        <p:cTn id="79" dur="250"/>
                                        <p:tgtEl>
                                          <p:spTgt spid="70"/>
                                        </p:tgtEl>
                                      </p:cBhvr>
                                    </p:animEffect>
                                  </p:childTnLst>
                                </p:cTn>
                              </p:par>
                            </p:childTnLst>
                          </p:cTn>
                        </p:par>
                        <p:par>
                          <p:cTn id="80" fill="hold">
                            <p:stCondLst>
                              <p:cond delay="4750"/>
                            </p:stCondLst>
                            <p:childTnLst>
                              <p:par>
                                <p:cTn id="81" presetID="22" presetClass="entr" presetSubtype="1" fill="hold" nodeType="afterEffect">
                                  <p:stCondLst>
                                    <p:cond delay="0"/>
                                  </p:stCondLst>
                                  <p:childTnLst>
                                    <p:set>
                                      <p:cBhvr>
                                        <p:cTn id="82" dur="1" fill="hold">
                                          <p:stCondLst>
                                            <p:cond delay="0"/>
                                          </p:stCondLst>
                                        </p:cTn>
                                        <p:tgtEl>
                                          <p:spTgt spid="71"/>
                                        </p:tgtEl>
                                        <p:attrNameLst>
                                          <p:attrName>style.visibility</p:attrName>
                                        </p:attrNameLst>
                                      </p:cBhvr>
                                      <p:to>
                                        <p:strVal val="visible"/>
                                      </p:to>
                                    </p:set>
                                    <p:animEffect transition="in" filter="wipe(up)">
                                      <p:cBhvr>
                                        <p:cTn id="83" dur="25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2"/>
          <p:cNvSpPr/>
          <p:nvPr/>
        </p:nvSpPr>
        <p:spPr>
          <a:xfrm>
            <a:off x="3810000" y="2967335"/>
            <a:ext cx="4572000" cy="369332"/>
          </a:xfrm>
          <a:prstGeom prst="rect">
            <a:avLst/>
          </a:prstGeom>
        </p:spPr>
        <p:txBody>
          <a:bodyPr>
            <a:spAutoFit/>
          </a:bodyPr>
          <a:lstStyle/>
          <a:p>
            <a:endParaRPr lang="el-GR" dirty="0">
              <a:solidFill>
                <a:prstClr val="black"/>
              </a:solidFill>
              <a:latin typeface="Calibri"/>
            </a:endParaRPr>
          </a:p>
        </p:txBody>
      </p:sp>
      <p:graphicFrame>
        <p:nvGraphicFramePr>
          <p:cNvPr id="4" name="Διάγραμμα 3"/>
          <p:cNvGraphicFramePr/>
          <p:nvPr>
            <p:extLst>
              <p:ext uri="{D42A27DB-BD31-4B8C-83A1-F6EECF244321}">
                <p14:modId xmlns:p14="http://schemas.microsoft.com/office/powerpoint/2010/main" val="3229413540"/>
              </p:ext>
            </p:extLst>
          </p:nvPr>
        </p:nvGraphicFramePr>
        <p:xfrm>
          <a:off x="0" y="0"/>
          <a:ext cx="12192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p:cNvSpPr txBox="1"/>
          <p:nvPr/>
        </p:nvSpPr>
        <p:spPr>
          <a:xfrm>
            <a:off x="141667" y="1365160"/>
            <a:ext cx="11848563" cy="4955203"/>
          </a:xfrm>
          <a:prstGeom prst="rect">
            <a:avLst/>
          </a:prstGeom>
          <a:noFill/>
        </p:spPr>
        <p:txBody>
          <a:bodyPr wrap="square" rtlCol="0">
            <a:spAutoFit/>
          </a:bodyPr>
          <a:lstStyle/>
          <a:p>
            <a:r>
              <a:rPr lang="el-GR" sz="3600" dirty="0">
                <a:solidFill>
                  <a:srgbClr val="FFC000"/>
                </a:solidFill>
                <a:latin typeface="Calibri"/>
              </a:rPr>
              <a:t>1.</a:t>
            </a:r>
            <a:r>
              <a:rPr lang="el-GR" sz="3600" dirty="0">
                <a:solidFill>
                  <a:prstClr val="white"/>
                </a:solidFill>
                <a:latin typeface="Calibri"/>
              </a:rPr>
              <a:t> Σχεδιασμός, ανάπτυξη και συντήρηση της Εξειδικευμένης Βάσης Δεδομένων επαγγελμάτων και επαγγελματικών δικαιωμάτων.</a:t>
            </a:r>
          </a:p>
          <a:p>
            <a:endParaRPr lang="el-GR" sz="3600" dirty="0">
              <a:solidFill>
                <a:prstClr val="white"/>
              </a:solidFill>
              <a:latin typeface="Calibri"/>
            </a:endParaRPr>
          </a:p>
          <a:p>
            <a:r>
              <a:rPr lang="el-GR" sz="3600" dirty="0">
                <a:solidFill>
                  <a:srgbClr val="FFC000"/>
                </a:solidFill>
                <a:latin typeface="Calibri"/>
              </a:rPr>
              <a:t>2. </a:t>
            </a:r>
            <a:r>
              <a:rPr lang="el-GR" sz="3600" dirty="0">
                <a:solidFill>
                  <a:prstClr val="white"/>
                </a:solidFill>
                <a:latin typeface="Calibri"/>
              </a:rPr>
              <a:t>Συλλογή, επεξεργασία και ανάρτηση των δεδομένων σε 160 ρυθμισμένα επαγγέλματα / ειδικότητες στη Βάση Δεδομένων επαγγελμάτων και επαγγελματικών δικαιωμάτων.</a:t>
            </a:r>
          </a:p>
          <a:p>
            <a:endParaRPr lang="en-US" sz="3200" dirty="0">
              <a:solidFill>
                <a:prstClr val="white"/>
              </a:solidFill>
              <a:latin typeface="Calibri"/>
            </a:endParaRPr>
          </a:p>
          <a:p>
            <a:r>
              <a:rPr lang="en-US" sz="3200" u="sng" dirty="0">
                <a:solidFill>
                  <a:prstClr val="black"/>
                </a:solidFill>
                <a:latin typeface="Calibri"/>
                <a:hlinkClick r:id="rId8"/>
              </a:rPr>
              <a:t>https://profdata.inegsee.gr/</a:t>
            </a:r>
            <a:r>
              <a:rPr lang="el-GR" sz="3200" u="sng" dirty="0">
                <a:solidFill>
                  <a:prstClr val="black"/>
                </a:solidFill>
                <a:latin typeface="Calibri"/>
                <a:hlinkClick r:id="rId8"/>
              </a:rPr>
              <a:t>Αρχική</a:t>
            </a:r>
            <a:r>
              <a:rPr lang="el-GR" sz="3200" dirty="0">
                <a:solidFill>
                  <a:prstClr val="black"/>
                </a:solidFill>
                <a:latin typeface="Calibri"/>
              </a:rPr>
              <a:t> </a:t>
            </a:r>
            <a:endParaRPr lang="en-US" sz="3200" dirty="0">
              <a:solidFill>
                <a:prstClr val="black"/>
              </a:solidFill>
              <a:latin typeface="Calibri"/>
            </a:endParaRPr>
          </a:p>
        </p:txBody>
      </p:sp>
    </p:spTree>
    <p:extLst>
      <p:ext uri="{BB962C8B-B14F-4D97-AF65-F5344CB8AC3E}">
        <p14:creationId xmlns:p14="http://schemas.microsoft.com/office/powerpoint/2010/main" val="552430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wipe(left)">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wipe(left)">
                                      <p:cBhvr>
                                        <p:cTn id="1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Ομάδα 6"/>
          <p:cNvGrpSpPr/>
          <p:nvPr/>
        </p:nvGrpSpPr>
        <p:grpSpPr>
          <a:xfrm>
            <a:off x="1877148" y="2169000"/>
            <a:ext cx="2520000" cy="2520000"/>
            <a:chOff x="93001" y="2349000"/>
            <a:chExt cx="2520000" cy="2520000"/>
          </a:xfrm>
          <a:solidFill>
            <a:schemeClr val="bg1">
              <a:lumMod val="65000"/>
            </a:schemeClr>
          </a:solidFill>
        </p:grpSpPr>
        <p:sp>
          <p:nvSpPr>
            <p:cNvPr id="8" name="Οβάλ 2">
              <a:extLst>
                <a:ext uri="{FF2B5EF4-FFF2-40B4-BE49-F238E27FC236}">
                  <a16:creationId xmlns:a16="http://schemas.microsoft.com/office/drawing/2014/main" xmlns="" id="{15A3F655-5EED-BA38-D558-F7F4F9891D5C}"/>
                </a:ext>
              </a:extLst>
            </p:cNvPr>
            <p:cNvSpPr/>
            <p:nvPr/>
          </p:nvSpPr>
          <p:spPr>
            <a:xfrm>
              <a:off x="93001" y="2349000"/>
              <a:ext cx="2520000" cy="252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500" dirty="0" smtClean="0">
                  <a:latin typeface="Inter"/>
                </a:rPr>
                <a:t>30</a:t>
              </a:r>
              <a:endParaRPr lang="el-GR" sz="9500" dirty="0">
                <a:latin typeface="Inter"/>
              </a:endParaRPr>
            </a:p>
          </p:txBody>
        </p:sp>
        <p:sp>
          <p:nvSpPr>
            <p:cNvPr id="9" name="Οβάλ 2">
              <a:extLst>
                <a:ext uri="{FF2B5EF4-FFF2-40B4-BE49-F238E27FC236}">
                  <a16:creationId xmlns:a16="http://schemas.microsoft.com/office/drawing/2014/main" xmlns="" id="{15A3F655-5EED-BA38-D558-F7F4F9891D5C}"/>
                </a:ext>
              </a:extLst>
            </p:cNvPr>
            <p:cNvSpPr/>
            <p:nvPr/>
          </p:nvSpPr>
          <p:spPr>
            <a:xfrm>
              <a:off x="273001" y="2529000"/>
              <a:ext cx="2160000" cy="216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9500" dirty="0">
                <a:latin typeface="Inter"/>
              </a:endParaRPr>
            </a:p>
          </p:txBody>
        </p:sp>
        <p:sp>
          <p:nvSpPr>
            <p:cNvPr id="10" name="Οβάλ 2">
              <a:extLst>
                <a:ext uri="{FF2B5EF4-FFF2-40B4-BE49-F238E27FC236}">
                  <a16:creationId xmlns:a16="http://schemas.microsoft.com/office/drawing/2014/main" xmlns="" id="{15A3F655-5EED-BA38-D558-F7F4F9891D5C}"/>
                </a:ext>
              </a:extLst>
            </p:cNvPr>
            <p:cNvSpPr/>
            <p:nvPr/>
          </p:nvSpPr>
          <p:spPr>
            <a:xfrm>
              <a:off x="453001" y="2709000"/>
              <a:ext cx="1800000" cy="1800000"/>
            </a:xfrm>
            <a:prstGeom prst="ellipse">
              <a:avLst/>
            </a:prstGeom>
            <a:solidFill>
              <a:srgbClr val="B0B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7200" dirty="0" smtClean="0">
                  <a:latin typeface="Inter"/>
                </a:rPr>
                <a:t>30</a:t>
              </a:r>
              <a:endParaRPr lang="el-GR" sz="7200" dirty="0">
                <a:latin typeface="Inter"/>
              </a:endParaRPr>
            </a:p>
          </p:txBody>
        </p:sp>
      </p:grpSp>
      <p:sp>
        <p:nvSpPr>
          <p:cNvPr id="46" name="Ορθογώνιο 45">
            <a:extLst>
              <a:ext uri="{FF2B5EF4-FFF2-40B4-BE49-F238E27FC236}">
                <a16:creationId xmlns:a16="http://schemas.microsoft.com/office/drawing/2014/main" xmlns="" id="{CE8B0350-AD27-7F40-207F-CE97F8A622F0}"/>
              </a:ext>
            </a:extLst>
          </p:cNvPr>
          <p:cNvSpPr/>
          <p:nvPr/>
        </p:nvSpPr>
        <p:spPr>
          <a:xfrm>
            <a:off x="174113" y="6401712"/>
            <a:ext cx="5815491" cy="3041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4000" dirty="0" smtClean="0">
                <a:solidFill>
                  <a:schemeClr val="tx1"/>
                </a:solidFill>
                <a:latin typeface="Inter"/>
              </a:rPr>
              <a:t>Ε</a:t>
            </a:r>
            <a:r>
              <a:rPr lang="el-GR" b="1" dirty="0" smtClean="0">
                <a:solidFill>
                  <a:schemeClr val="tx1"/>
                </a:solidFill>
                <a:latin typeface="Inter"/>
              </a:rPr>
              <a:t>ΙΔΙΚΟΙ ΚΑΝΟΝΙΣΜΟΙ ΠΙΣΤΟΠΟΙΗΣΗΣ</a:t>
            </a:r>
            <a:endParaRPr lang="el-GR" b="1" dirty="0">
              <a:solidFill>
                <a:schemeClr val="tx1"/>
              </a:solidFill>
              <a:latin typeface="Inter"/>
            </a:endParaRPr>
          </a:p>
        </p:txBody>
      </p:sp>
      <p:grpSp>
        <p:nvGrpSpPr>
          <p:cNvPr id="72" name="Ομάδα 71">
            <a:extLst>
              <a:ext uri="{FF2B5EF4-FFF2-40B4-BE49-F238E27FC236}">
                <a16:creationId xmlns:a16="http://schemas.microsoft.com/office/drawing/2014/main" xmlns="" id="{539B7FE8-F702-3032-2849-940A902B4F8B}"/>
              </a:ext>
            </a:extLst>
          </p:cNvPr>
          <p:cNvGrpSpPr/>
          <p:nvPr/>
        </p:nvGrpSpPr>
        <p:grpSpPr>
          <a:xfrm>
            <a:off x="167148" y="175045"/>
            <a:ext cx="5940000" cy="6588000"/>
            <a:chOff x="167148" y="175045"/>
            <a:chExt cx="5940000" cy="6588000"/>
          </a:xfrm>
        </p:grpSpPr>
        <p:cxnSp>
          <p:nvCxnSpPr>
            <p:cNvPr id="74" name="Ευθεία γραμμή σύνδεσης 73">
              <a:extLst>
                <a:ext uri="{FF2B5EF4-FFF2-40B4-BE49-F238E27FC236}">
                  <a16:creationId xmlns:a16="http://schemas.microsoft.com/office/drawing/2014/main" xmlns="" id="{A4246159-E91B-0603-6D3A-361B328FEF6B}"/>
                </a:ext>
              </a:extLst>
            </p:cNvPr>
            <p:cNvCxnSpPr>
              <a:cxnSpLocks/>
            </p:cNvCxnSpPr>
            <p:nvPr/>
          </p:nvCxnSpPr>
          <p:spPr>
            <a:xfrm flipV="1">
              <a:off x="174113" y="186813"/>
              <a:ext cx="0" cy="653148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Ευθεία γραμμή σύνδεσης 74">
              <a:extLst>
                <a:ext uri="{FF2B5EF4-FFF2-40B4-BE49-F238E27FC236}">
                  <a16:creationId xmlns:a16="http://schemas.microsoft.com/office/drawing/2014/main" xmlns="" id="{736B7754-BBA6-9831-F23D-E5279D0E3AC7}"/>
                </a:ext>
              </a:extLst>
            </p:cNvPr>
            <p:cNvCxnSpPr>
              <a:cxnSpLocks/>
            </p:cNvCxnSpPr>
            <p:nvPr/>
          </p:nvCxnSpPr>
          <p:spPr>
            <a:xfrm>
              <a:off x="167148" y="186813"/>
              <a:ext cx="5940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Ευθεία γραμμή σύνδεσης 75">
              <a:extLst>
                <a:ext uri="{FF2B5EF4-FFF2-40B4-BE49-F238E27FC236}">
                  <a16:creationId xmlns:a16="http://schemas.microsoft.com/office/drawing/2014/main" xmlns="" id="{41F93AEA-40C9-6355-3D4C-95660D887FAE}"/>
                </a:ext>
              </a:extLst>
            </p:cNvPr>
            <p:cNvCxnSpPr>
              <a:cxnSpLocks/>
            </p:cNvCxnSpPr>
            <p:nvPr/>
          </p:nvCxnSpPr>
          <p:spPr>
            <a:xfrm flipV="1">
              <a:off x="6107148" y="175045"/>
              <a:ext cx="0" cy="6588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79" name="Picture 29"/>
          <p:cNvPicPr>
            <a:picLocks noChangeAspect="1" noChangeArrowheads="1"/>
          </p:cNvPicPr>
          <p:nvPr/>
        </p:nvPicPr>
        <p:blipFill>
          <a:blip r:embed="rId3" cstate="print">
            <a:grayscl/>
            <a:extLst>
              <a:ext uri="{28A0092B-C50C-407E-A947-70E740481C1C}">
                <a14:useLocalDpi xmlns:a14="http://schemas.microsoft.com/office/drawing/2010/main" val="0"/>
              </a:ext>
            </a:extLst>
          </a:blip>
          <a:srcRect/>
          <a:stretch>
            <a:fillRect/>
          </a:stretch>
        </p:blipFill>
        <p:spPr bwMode="auto">
          <a:xfrm>
            <a:off x="7428365" y="3513715"/>
            <a:ext cx="1011380" cy="14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0" name="Picture 38"/>
          <p:cNvPicPr>
            <a:picLocks noChangeAspect="1" noChangeArrowheads="1"/>
          </p:cNvPicPr>
          <p:nvPr/>
        </p:nvPicPr>
        <p:blipFill>
          <a:blip r:embed="rId4" cstate="print">
            <a:grayscl/>
            <a:extLst>
              <a:ext uri="{28A0092B-C50C-407E-A947-70E740481C1C}">
                <a14:useLocalDpi xmlns:a14="http://schemas.microsoft.com/office/drawing/2010/main" val="0"/>
              </a:ext>
            </a:extLst>
          </a:blip>
          <a:srcRect/>
          <a:stretch>
            <a:fillRect/>
          </a:stretch>
        </p:blipFill>
        <p:spPr bwMode="auto">
          <a:xfrm>
            <a:off x="10979538" y="5183050"/>
            <a:ext cx="1009700" cy="14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 name="Picture 39"/>
          <p:cNvPicPr>
            <a:picLocks noChangeAspect="1" noChangeArrowheads="1"/>
          </p:cNvPicPr>
          <p:nvPr/>
        </p:nvPicPr>
        <p:blipFill>
          <a:blip r:embed="rId5" cstate="print">
            <a:grayscl/>
            <a:extLst>
              <a:ext uri="{28A0092B-C50C-407E-A947-70E740481C1C}">
                <a14:useLocalDpi xmlns:a14="http://schemas.microsoft.com/office/drawing/2010/main" val="0"/>
              </a:ext>
            </a:extLst>
          </a:blip>
          <a:srcRect/>
          <a:stretch>
            <a:fillRect/>
          </a:stretch>
        </p:blipFill>
        <p:spPr bwMode="auto">
          <a:xfrm>
            <a:off x="9799581" y="5183050"/>
            <a:ext cx="1007060" cy="14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 name="Picture 42"/>
          <p:cNvPicPr>
            <a:picLocks noChangeAspect="1" noChangeArrowheads="1"/>
          </p:cNvPicPr>
          <p:nvPr/>
        </p:nvPicPr>
        <p:blipFill>
          <a:blip r:embed="rId6" cstate="print">
            <a:grayscl/>
            <a:extLst>
              <a:ext uri="{28A0092B-C50C-407E-A947-70E740481C1C}">
                <a14:useLocalDpi xmlns:a14="http://schemas.microsoft.com/office/drawing/2010/main" val="0"/>
              </a:ext>
            </a:extLst>
          </a:blip>
          <a:srcRect/>
          <a:stretch>
            <a:fillRect/>
          </a:stretch>
        </p:blipFill>
        <p:spPr bwMode="auto">
          <a:xfrm>
            <a:off x="8615103" y="5183050"/>
            <a:ext cx="1011582" cy="14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3" name="Picture 43"/>
          <p:cNvPicPr>
            <a:picLocks noChangeAspect="1" noChangeArrowheads="1"/>
          </p:cNvPicPr>
          <p:nvPr/>
        </p:nvPicPr>
        <p:blipFill>
          <a:blip r:embed="rId7" cstate="print">
            <a:grayscl/>
            <a:extLst>
              <a:ext uri="{28A0092B-C50C-407E-A947-70E740481C1C}">
                <a14:useLocalDpi xmlns:a14="http://schemas.microsoft.com/office/drawing/2010/main" val="0"/>
              </a:ext>
            </a:extLst>
          </a:blip>
          <a:srcRect/>
          <a:stretch>
            <a:fillRect/>
          </a:stretch>
        </p:blipFill>
        <p:spPr bwMode="auto">
          <a:xfrm>
            <a:off x="10979538" y="3517637"/>
            <a:ext cx="1012143" cy="14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4" name="Picture 44"/>
          <p:cNvPicPr>
            <a:picLocks noChangeAspect="1" noChangeArrowheads="1"/>
          </p:cNvPicPr>
          <p:nvPr/>
        </p:nvPicPr>
        <p:blipFill>
          <a:blip r:embed="rId8" cstate="print">
            <a:grayscl/>
            <a:extLst>
              <a:ext uri="{28A0092B-C50C-407E-A947-70E740481C1C}">
                <a14:useLocalDpi xmlns:a14="http://schemas.microsoft.com/office/drawing/2010/main" val="0"/>
              </a:ext>
            </a:extLst>
          </a:blip>
          <a:srcRect/>
          <a:stretch>
            <a:fillRect/>
          </a:stretch>
        </p:blipFill>
        <p:spPr bwMode="auto">
          <a:xfrm>
            <a:off x="9794673" y="3517637"/>
            <a:ext cx="1012911" cy="14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5" name="Picture 45"/>
          <p:cNvPicPr>
            <a:picLocks noChangeAspect="1" noChangeArrowheads="1"/>
          </p:cNvPicPr>
          <p:nvPr/>
        </p:nvPicPr>
        <p:blipFill>
          <a:blip r:embed="rId9" cstate="print">
            <a:grayscl/>
            <a:extLst>
              <a:ext uri="{28A0092B-C50C-407E-A947-70E740481C1C}">
                <a14:useLocalDpi xmlns:a14="http://schemas.microsoft.com/office/drawing/2010/main" val="0"/>
              </a:ext>
            </a:extLst>
          </a:blip>
          <a:srcRect/>
          <a:stretch>
            <a:fillRect/>
          </a:stretch>
        </p:blipFill>
        <p:spPr bwMode="auto">
          <a:xfrm>
            <a:off x="8611699" y="3517637"/>
            <a:ext cx="1011020" cy="14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6" name="Picture 46"/>
          <p:cNvPicPr>
            <a:picLocks noChangeAspect="1" noChangeArrowheads="1"/>
          </p:cNvPicPr>
          <p:nvPr/>
        </p:nvPicPr>
        <p:blipFill>
          <a:blip r:embed="rId10" cstate="print">
            <a:grayscl/>
            <a:extLst>
              <a:ext uri="{28A0092B-C50C-407E-A947-70E740481C1C}">
                <a14:useLocalDpi xmlns:a14="http://schemas.microsoft.com/office/drawing/2010/main" val="0"/>
              </a:ext>
            </a:extLst>
          </a:blip>
          <a:srcRect/>
          <a:stretch>
            <a:fillRect/>
          </a:stretch>
        </p:blipFill>
        <p:spPr bwMode="auto">
          <a:xfrm>
            <a:off x="7432507" y="5183050"/>
            <a:ext cx="1009700" cy="14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7" name="Picture 47"/>
          <p:cNvPicPr>
            <a:picLocks noChangeAspect="1" noChangeArrowheads="1"/>
          </p:cNvPicPr>
          <p:nvPr/>
        </p:nvPicPr>
        <p:blipFill>
          <a:blip r:embed="rId11" cstate="print">
            <a:grayscl/>
            <a:extLst>
              <a:ext uri="{28A0092B-C50C-407E-A947-70E740481C1C}">
                <a14:useLocalDpi xmlns:a14="http://schemas.microsoft.com/office/drawing/2010/main" val="0"/>
              </a:ext>
            </a:extLst>
          </a:blip>
          <a:srcRect/>
          <a:stretch>
            <a:fillRect/>
          </a:stretch>
        </p:blipFill>
        <p:spPr bwMode="auto">
          <a:xfrm>
            <a:off x="11034691" y="1852225"/>
            <a:ext cx="1011580" cy="14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8" name="Picture 48"/>
          <p:cNvPicPr>
            <a:picLocks noChangeAspect="1" noChangeArrowheads="1"/>
          </p:cNvPicPr>
          <p:nvPr/>
        </p:nvPicPr>
        <p:blipFill>
          <a:blip r:embed="rId12" cstate="print">
            <a:grayscl/>
            <a:extLst>
              <a:ext uri="{28A0092B-C50C-407E-A947-70E740481C1C}">
                <a14:useLocalDpi xmlns:a14="http://schemas.microsoft.com/office/drawing/2010/main" val="0"/>
              </a:ext>
            </a:extLst>
          </a:blip>
          <a:srcRect/>
          <a:stretch>
            <a:fillRect/>
          </a:stretch>
        </p:blipFill>
        <p:spPr bwMode="auto">
          <a:xfrm>
            <a:off x="6248031" y="5183050"/>
            <a:ext cx="1011580" cy="14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9" name="Picture 49"/>
          <p:cNvPicPr>
            <a:picLocks noChangeAspect="1" noChangeArrowheads="1"/>
          </p:cNvPicPr>
          <p:nvPr/>
        </p:nvPicPr>
        <p:blipFill>
          <a:blip r:embed="rId13" cstate="print">
            <a:grayscl/>
            <a:extLst>
              <a:ext uri="{28A0092B-C50C-407E-A947-70E740481C1C}">
                <a14:useLocalDpi xmlns:a14="http://schemas.microsoft.com/office/drawing/2010/main" val="0"/>
              </a:ext>
            </a:extLst>
          </a:blip>
          <a:srcRect/>
          <a:stretch>
            <a:fillRect/>
          </a:stretch>
        </p:blipFill>
        <p:spPr bwMode="auto">
          <a:xfrm>
            <a:off x="9838635" y="186813"/>
            <a:ext cx="1006500" cy="14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0" name="Picture 50"/>
          <p:cNvPicPr>
            <a:picLocks noChangeAspect="1" noChangeArrowheads="1"/>
          </p:cNvPicPr>
          <p:nvPr/>
        </p:nvPicPr>
        <p:blipFill>
          <a:blip r:embed="rId14" cstate="print">
            <a:grayscl/>
            <a:extLst>
              <a:ext uri="{28A0092B-C50C-407E-A947-70E740481C1C}">
                <a14:useLocalDpi xmlns:a14="http://schemas.microsoft.com/office/drawing/2010/main" val="0"/>
              </a:ext>
            </a:extLst>
          </a:blip>
          <a:srcRect/>
          <a:stretch>
            <a:fillRect/>
          </a:stretch>
        </p:blipFill>
        <p:spPr bwMode="auto">
          <a:xfrm>
            <a:off x="11034691" y="186813"/>
            <a:ext cx="1013468" cy="14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1" name="Picture 51"/>
          <p:cNvPicPr>
            <a:picLocks noChangeAspect="1" noChangeArrowheads="1"/>
          </p:cNvPicPr>
          <p:nvPr/>
        </p:nvPicPr>
        <p:blipFill>
          <a:blip r:embed="rId15" cstate="print">
            <a:grayscl/>
            <a:extLst>
              <a:ext uri="{28A0092B-C50C-407E-A947-70E740481C1C}">
                <a14:useLocalDpi xmlns:a14="http://schemas.microsoft.com/office/drawing/2010/main" val="0"/>
              </a:ext>
            </a:extLst>
          </a:blip>
          <a:srcRect/>
          <a:stretch>
            <a:fillRect/>
          </a:stretch>
        </p:blipFill>
        <p:spPr bwMode="auto">
          <a:xfrm>
            <a:off x="8638817" y="1852225"/>
            <a:ext cx="1010260" cy="14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 name="Picture 52"/>
          <p:cNvPicPr>
            <a:picLocks noChangeAspect="1" noChangeArrowheads="1"/>
          </p:cNvPicPr>
          <p:nvPr/>
        </p:nvPicPr>
        <p:blipFill>
          <a:blip r:embed="rId16" cstate="print">
            <a:grayscl/>
            <a:extLst>
              <a:ext uri="{28A0092B-C50C-407E-A947-70E740481C1C}">
                <a14:useLocalDpi xmlns:a14="http://schemas.microsoft.com/office/drawing/2010/main" val="0"/>
              </a:ext>
            </a:extLst>
          </a:blip>
          <a:srcRect/>
          <a:stretch>
            <a:fillRect/>
          </a:stretch>
        </p:blipFill>
        <p:spPr bwMode="auto">
          <a:xfrm>
            <a:off x="6248031" y="3514462"/>
            <a:ext cx="1008380" cy="14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3" name="Picture 53"/>
          <p:cNvPicPr>
            <a:picLocks noChangeAspect="1" noChangeArrowheads="1"/>
          </p:cNvPicPr>
          <p:nvPr/>
        </p:nvPicPr>
        <p:blipFill>
          <a:blip r:embed="rId17" cstate="print">
            <a:grayscl/>
            <a:extLst>
              <a:ext uri="{28A0092B-C50C-407E-A947-70E740481C1C}">
                <a14:useLocalDpi xmlns:a14="http://schemas.microsoft.com/office/drawing/2010/main" val="0"/>
              </a:ext>
            </a:extLst>
          </a:blip>
          <a:srcRect/>
          <a:stretch>
            <a:fillRect/>
          </a:stretch>
        </p:blipFill>
        <p:spPr bwMode="auto">
          <a:xfrm>
            <a:off x="7442484" y="1844380"/>
            <a:ext cx="1010260" cy="14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4" name="Picture 55"/>
          <p:cNvPicPr>
            <a:picLocks noChangeAspect="1" noChangeArrowheads="1"/>
          </p:cNvPicPr>
          <p:nvPr/>
        </p:nvPicPr>
        <p:blipFill>
          <a:blip r:embed="rId18" cstate="print">
            <a:grayscl/>
            <a:extLst>
              <a:ext uri="{28A0092B-C50C-407E-A947-70E740481C1C}">
                <a14:useLocalDpi xmlns:a14="http://schemas.microsoft.com/office/drawing/2010/main" val="0"/>
              </a:ext>
            </a:extLst>
          </a:blip>
          <a:srcRect/>
          <a:stretch>
            <a:fillRect/>
          </a:stretch>
        </p:blipFill>
        <p:spPr bwMode="auto">
          <a:xfrm>
            <a:off x="8644465" y="186813"/>
            <a:ext cx="1004613" cy="14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5" name="Picture 56"/>
          <p:cNvPicPr>
            <a:picLocks noChangeAspect="1" noChangeArrowheads="1"/>
          </p:cNvPicPr>
          <p:nvPr/>
        </p:nvPicPr>
        <p:blipFill>
          <a:blip r:embed="rId19" cstate="print">
            <a:grayscl/>
            <a:extLst>
              <a:ext uri="{28A0092B-C50C-407E-A947-70E740481C1C}">
                <a14:useLocalDpi xmlns:a14="http://schemas.microsoft.com/office/drawing/2010/main" val="0"/>
              </a:ext>
            </a:extLst>
          </a:blip>
          <a:srcRect/>
          <a:stretch>
            <a:fillRect/>
          </a:stretch>
        </p:blipFill>
        <p:spPr bwMode="auto">
          <a:xfrm>
            <a:off x="7445968" y="175045"/>
            <a:ext cx="1008940" cy="14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6" name="Picture 57"/>
          <p:cNvPicPr>
            <a:picLocks noChangeAspect="1" noChangeArrowheads="1"/>
          </p:cNvPicPr>
          <p:nvPr/>
        </p:nvPicPr>
        <p:blipFill>
          <a:blip r:embed="rId20" cstate="print">
            <a:grayscl/>
            <a:extLst>
              <a:ext uri="{28A0092B-C50C-407E-A947-70E740481C1C}">
                <a14:useLocalDpi xmlns:a14="http://schemas.microsoft.com/office/drawing/2010/main" val="0"/>
              </a:ext>
            </a:extLst>
          </a:blip>
          <a:srcRect/>
          <a:stretch>
            <a:fillRect/>
          </a:stretch>
        </p:blipFill>
        <p:spPr bwMode="auto">
          <a:xfrm>
            <a:off x="9835150" y="1852225"/>
            <a:ext cx="1013469" cy="14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7" name="Picture 58"/>
          <p:cNvPicPr>
            <a:picLocks noChangeAspect="1" noChangeArrowheads="1"/>
          </p:cNvPicPr>
          <p:nvPr/>
        </p:nvPicPr>
        <p:blipFill>
          <a:blip r:embed="rId21" cstate="print">
            <a:grayscl/>
            <a:extLst>
              <a:ext uri="{28A0092B-C50C-407E-A947-70E740481C1C}">
                <a14:useLocalDpi xmlns:a14="http://schemas.microsoft.com/office/drawing/2010/main" val="0"/>
              </a:ext>
            </a:extLst>
          </a:blip>
          <a:srcRect/>
          <a:stretch>
            <a:fillRect/>
          </a:stretch>
        </p:blipFill>
        <p:spPr bwMode="auto">
          <a:xfrm>
            <a:off x="6247471" y="1845875"/>
            <a:ext cx="1008940" cy="14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8" name="Picture 59"/>
          <p:cNvPicPr>
            <a:picLocks noChangeAspect="1" noChangeArrowheads="1"/>
          </p:cNvPicPr>
          <p:nvPr/>
        </p:nvPicPr>
        <p:blipFill>
          <a:blip r:embed="rId22" cstate="print">
            <a:grayscl/>
            <a:extLst>
              <a:ext uri="{28A0092B-C50C-407E-A947-70E740481C1C}">
                <a14:useLocalDpi xmlns:a14="http://schemas.microsoft.com/office/drawing/2010/main" val="0"/>
              </a:ext>
            </a:extLst>
          </a:blip>
          <a:srcRect/>
          <a:stretch>
            <a:fillRect/>
          </a:stretch>
        </p:blipFill>
        <p:spPr bwMode="auto">
          <a:xfrm>
            <a:off x="6247271" y="177288"/>
            <a:ext cx="1009140" cy="14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88886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barn(inVertical)">
                                      <p:cBhvr>
                                        <p:cTn id="7" dur="500"/>
                                        <p:tgtEl>
                                          <p:spTgt spid="79"/>
                                        </p:tgtEl>
                                      </p:cBhvr>
                                    </p:animEffect>
                                  </p:childTnLst>
                                </p:cTn>
                              </p:par>
                              <p:par>
                                <p:cTn id="8" presetID="16" presetClass="entr" presetSubtype="21" fill="hold" nodeType="withEffect">
                                  <p:stCondLst>
                                    <p:cond delay="0"/>
                                  </p:stCondLst>
                                  <p:childTnLst>
                                    <p:set>
                                      <p:cBhvr>
                                        <p:cTn id="9" dur="1" fill="hold">
                                          <p:stCondLst>
                                            <p:cond delay="0"/>
                                          </p:stCondLst>
                                        </p:cTn>
                                        <p:tgtEl>
                                          <p:spTgt spid="80"/>
                                        </p:tgtEl>
                                        <p:attrNameLst>
                                          <p:attrName>style.visibility</p:attrName>
                                        </p:attrNameLst>
                                      </p:cBhvr>
                                      <p:to>
                                        <p:strVal val="visible"/>
                                      </p:to>
                                    </p:set>
                                    <p:animEffect transition="in" filter="barn(inVertical)">
                                      <p:cBhvr>
                                        <p:cTn id="10" dur="500"/>
                                        <p:tgtEl>
                                          <p:spTgt spid="80"/>
                                        </p:tgtEl>
                                      </p:cBhvr>
                                    </p:animEffect>
                                  </p:childTnLst>
                                </p:cTn>
                              </p:par>
                              <p:par>
                                <p:cTn id="11" presetID="16" presetClass="entr" presetSubtype="21" fill="hold" nodeType="withEffect">
                                  <p:stCondLst>
                                    <p:cond delay="0"/>
                                  </p:stCondLst>
                                  <p:childTnLst>
                                    <p:set>
                                      <p:cBhvr>
                                        <p:cTn id="12" dur="1" fill="hold">
                                          <p:stCondLst>
                                            <p:cond delay="0"/>
                                          </p:stCondLst>
                                        </p:cTn>
                                        <p:tgtEl>
                                          <p:spTgt spid="81"/>
                                        </p:tgtEl>
                                        <p:attrNameLst>
                                          <p:attrName>style.visibility</p:attrName>
                                        </p:attrNameLst>
                                      </p:cBhvr>
                                      <p:to>
                                        <p:strVal val="visible"/>
                                      </p:to>
                                    </p:set>
                                    <p:animEffect transition="in" filter="barn(inVertical)">
                                      <p:cBhvr>
                                        <p:cTn id="13" dur="500"/>
                                        <p:tgtEl>
                                          <p:spTgt spid="81"/>
                                        </p:tgtEl>
                                      </p:cBhvr>
                                    </p:animEffect>
                                  </p:childTnLst>
                                </p:cTn>
                              </p:par>
                              <p:par>
                                <p:cTn id="14" presetID="16" presetClass="entr" presetSubtype="21" fill="hold" nodeType="withEffect">
                                  <p:stCondLst>
                                    <p:cond delay="0"/>
                                  </p:stCondLst>
                                  <p:childTnLst>
                                    <p:set>
                                      <p:cBhvr>
                                        <p:cTn id="15" dur="1" fill="hold">
                                          <p:stCondLst>
                                            <p:cond delay="0"/>
                                          </p:stCondLst>
                                        </p:cTn>
                                        <p:tgtEl>
                                          <p:spTgt spid="82"/>
                                        </p:tgtEl>
                                        <p:attrNameLst>
                                          <p:attrName>style.visibility</p:attrName>
                                        </p:attrNameLst>
                                      </p:cBhvr>
                                      <p:to>
                                        <p:strVal val="visible"/>
                                      </p:to>
                                    </p:set>
                                    <p:animEffect transition="in" filter="barn(inVertical)">
                                      <p:cBhvr>
                                        <p:cTn id="16" dur="500"/>
                                        <p:tgtEl>
                                          <p:spTgt spid="82"/>
                                        </p:tgtEl>
                                      </p:cBhvr>
                                    </p:animEffect>
                                  </p:childTnLst>
                                </p:cTn>
                              </p:par>
                              <p:par>
                                <p:cTn id="17" presetID="16" presetClass="entr" presetSubtype="21" fill="hold" nodeType="withEffect">
                                  <p:stCondLst>
                                    <p:cond delay="0"/>
                                  </p:stCondLst>
                                  <p:childTnLst>
                                    <p:set>
                                      <p:cBhvr>
                                        <p:cTn id="18" dur="1" fill="hold">
                                          <p:stCondLst>
                                            <p:cond delay="0"/>
                                          </p:stCondLst>
                                        </p:cTn>
                                        <p:tgtEl>
                                          <p:spTgt spid="83"/>
                                        </p:tgtEl>
                                        <p:attrNameLst>
                                          <p:attrName>style.visibility</p:attrName>
                                        </p:attrNameLst>
                                      </p:cBhvr>
                                      <p:to>
                                        <p:strVal val="visible"/>
                                      </p:to>
                                    </p:set>
                                    <p:animEffect transition="in" filter="barn(inVertical)">
                                      <p:cBhvr>
                                        <p:cTn id="19" dur="500"/>
                                        <p:tgtEl>
                                          <p:spTgt spid="83"/>
                                        </p:tgtEl>
                                      </p:cBhvr>
                                    </p:animEffect>
                                  </p:childTnLst>
                                </p:cTn>
                              </p:par>
                              <p:par>
                                <p:cTn id="20" presetID="16" presetClass="entr" presetSubtype="21" fill="hold" nodeType="withEffect">
                                  <p:stCondLst>
                                    <p:cond delay="0"/>
                                  </p:stCondLst>
                                  <p:childTnLst>
                                    <p:set>
                                      <p:cBhvr>
                                        <p:cTn id="21" dur="1" fill="hold">
                                          <p:stCondLst>
                                            <p:cond delay="0"/>
                                          </p:stCondLst>
                                        </p:cTn>
                                        <p:tgtEl>
                                          <p:spTgt spid="84"/>
                                        </p:tgtEl>
                                        <p:attrNameLst>
                                          <p:attrName>style.visibility</p:attrName>
                                        </p:attrNameLst>
                                      </p:cBhvr>
                                      <p:to>
                                        <p:strVal val="visible"/>
                                      </p:to>
                                    </p:set>
                                    <p:animEffect transition="in" filter="barn(inVertical)">
                                      <p:cBhvr>
                                        <p:cTn id="22" dur="500"/>
                                        <p:tgtEl>
                                          <p:spTgt spid="84"/>
                                        </p:tgtEl>
                                      </p:cBhvr>
                                    </p:animEffect>
                                  </p:childTnLst>
                                </p:cTn>
                              </p:par>
                              <p:par>
                                <p:cTn id="23" presetID="16" presetClass="entr" presetSubtype="21" fill="hold" nodeType="withEffect">
                                  <p:stCondLst>
                                    <p:cond delay="0"/>
                                  </p:stCondLst>
                                  <p:childTnLst>
                                    <p:set>
                                      <p:cBhvr>
                                        <p:cTn id="24" dur="1" fill="hold">
                                          <p:stCondLst>
                                            <p:cond delay="0"/>
                                          </p:stCondLst>
                                        </p:cTn>
                                        <p:tgtEl>
                                          <p:spTgt spid="85"/>
                                        </p:tgtEl>
                                        <p:attrNameLst>
                                          <p:attrName>style.visibility</p:attrName>
                                        </p:attrNameLst>
                                      </p:cBhvr>
                                      <p:to>
                                        <p:strVal val="visible"/>
                                      </p:to>
                                    </p:set>
                                    <p:animEffect transition="in" filter="barn(inVertical)">
                                      <p:cBhvr>
                                        <p:cTn id="25" dur="500"/>
                                        <p:tgtEl>
                                          <p:spTgt spid="85"/>
                                        </p:tgtEl>
                                      </p:cBhvr>
                                    </p:animEffect>
                                  </p:childTnLst>
                                </p:cTn>
                              </p:par>
                              <p:par>
                                <p:cTn id="26" presetID="16" presetClass="entr" presetSubtype="21" fill="hold" nodeType="withEffect">
                                  <p:stCondLst>
                                    <p:cond delay="0"/>
                                  </p:stCondLst>
                                  <p:childTnLst>
                                    <p:set>
                                      <p:cBhvr>
                                        <p:cTn id="27" dur="1" fill="hold">
                                          <p:stCondLst>
                                            <p:cond delay="0"/>
                                          </p:stCondLst>
                                        </p:cTn>
                                        <p:tgtEl>
                                          <p:spTgt spid="86"/>
                                        </p:tgtEl>
                                        <p:attrNameLst>
                                          <p:attrName>style.visibility</p:attrName>
                                        </p:attrNameLst>
                                      </p:cBhvr>
                                      <p:to>
                                        <p:strVal val="visible"/>
                                      </p:to>
                                    </p:set>
                                    <p:animEffect transition="in" filter="barn(inVertical)">
                                      <p:cBhvr>
                                        <p:cTn id="28" dur="500"/>
                                        <p:tgtEl>
                                          <p:spTgt spid="86"/>
                                        </p:tgtEl>
                                      </p:cBhvr>
                                    </p:animEffect>
                                  </p:childTnLst>
                                </p:cTn>
                              </p:par>
                              <p:par>
                                <p:cTn id="29" presetID="16" presetClass="entr" presetSubtype="21" fill="hold" nodeType="withEffect">
                                  <p:stCondLst>
                                    <p:cond delay="0"/>
                                  </p:stCondLst>
                                  <p:childTnLst>
                                    <p:set>
                                      <p:cBhvr>
                                        <p:cTn id="30" dur="1" fill="hold">
                                          <p:stCondLst>
                                            <p:cond delay="0"/>
                                          </p:stCondLst>
                                        </p:cTn>
                                        <p:tgtEl>
                                          <p:spTgt spid="87"/>
                                        </p:tgtEl>
                                        <p:attrNameLst>
                                          <p:attrName>style.visibility</p:attrName>
                                        </p:attrNameLst>
                                      </p:cBhvr>
                                      <p:to>
                                        <p:strVal val="visible"/>
                                      </p:to>
                                    </p:set>
                                    <p:animEffect transition="in" filter="barn(inVertical)">
                                      <p:cBhvr>
                                        <p:cTn id="31" dur="500"/>
                                        <p:tgtEl>
                                          <p:spTgt spid="87"/>
                                        </p:tgtEl>
                                      </p:cBhvr>
                                    </p:animEffect>
                                  </p:childTnLst>
                                </p:cTn>
                              </p:par>
                              <p:par>
                                <p:cTn id="32" presetID="16" presetClass="entr" presetSubtype="21" fill="hold" nodeType="withEffect">
                                  <p:stCondLst>
                                    <p:cond delay="0"/>
                                  </p:stCondLst>
                                  <p:childTnLst>
                                    <p:set>
                                      <p:cBhvr>
                                        <p:cTn id="33" dur="1" fill="hold">
                                          <p:stCondLst>
                                            <p:cond delay="0"/>
                                          </p:stCondLst>
                                        </p:cTn>
                                        <p:tgtEl>
                                          <p:spTgt spid="88"/>
                                        </p:tgtEl>
                                        <p:attrNameLst>
                                          <p:attrName>style.visibility</p:attrName>
                                        </p:attrNameLst>
                                      </p:cBhvr>
                                      <p:to>
                                        <p:strVal val="visible"/>
                                      </p:to>
                                    </p:set>
                                    <p:animEffect transition="in" filter="barn(inVertical)">
                                      <p:cBhvr>
                                        <p:cTn id="34" dur="500"/>
                                        <p:tgtEl>
                                          <p:spTgt spid="88"/>
                                        </p:tgtEl>
                                      </p:cBhvr>
                                    </p:animEffect>
                                  </p:childTnLst>
                                </p:cTn>
                              </p:par>
                              <p:par>
                                <p:cTn id="35" presetID="16" presetClass="entr" presetSubtype="21" fill="hold" nodeType="withEffect">
                                  <p:stCondLst>
                                    <p:cond delay="0"/>
                                  </p:stCondLst>
                                  <p:childTnLst>
                                    <p:set>
                                      <p:cBhvr>
                                        <p:cTn id="36" dur="1" fill="hold">
                                          <p:stCondLst>
                                            <p:cond delay="0"/>
                                          </p:stCondLst>
                                        </p:cTn>
                                        <p:tgtEl>
                                          <p:spTgt spid="89"/>
                                        </p:tgtEl>
                                        <p:attrNameLst>
                                          <p:attrName>style.visibility</p:attrName>
                                        </p:attrNameLst>
                                      </p:cBhvr>
                                      <p:to>
                                        <p:strVal val="visible"/>
                                      </p:to>
                                    </p:set>
                                    <p:animEffect transition="in" filter="barn(inVertical)">
                                      <p:cBhvr>
                                        <p:cTn id="37" dur="500"/>
                                        <p:tgtEl>
                                          <p:spTgt spid="89"/>
                                        </p:tgtEl>
                                      </p:cBhvr>
                                    </p:animEffect>
                                  </p:childTnLst>
                                </p:cTn>
                              </p:par>
                              <p:par>
                                <p:cTn id="38" presetID="16" presetClass="entr" presetSubtype="21" fill="hold" nodeType="withEffect">
                                  <p:stCondLst>
                                    <p:cond delay="0"/>
                                  </p:stCondLst>
                                  <p:childTnLst>
                                    <p:set>
                                      <p:cBhvr>
                                        <p:cTn id="39" dur="1" fill="hold">
                                          <p:stCondLst>
                                            <p:cond delay="0"/>
                                          </p:stCondLst>
                                        </p:cTn>
                                        <p:tgtEl>
                                          <p:spTgt spid="90"/>
                                        </p:tgtEl>
                                        <p:attrNameLst>
                                          <p:attrName>style.visibility</p:attrName>
                                        </p:attrNameLst>
                                      </p:cBhvr>
                                      <p:to>
                                        <p:strVal val="visible"/>
                                      </p:to>
                                    </p:set>
                                    <p:animEffect transition="in" filter="barn(inVertical)">
                                      <p:cBhvr>
                                        <p:cTn id="40" dur="500"/>
                                        <p:tgtEl>
                                          <p:spTgt spid="90"/>
                                        </p:tgtEl>
                                      </p:cBhvr>
                                    </p:animEffect>
                                  </p:childTnLst>
                                </p:cTn>
                              </p:par>
                              <p:par>
                                <p:cTn id="41" presetID="16" presetClass="entr" presetSubtype="21" fill="hold" nodeType="withEffect">
                                  <p:stCondLst>
                                    <p:cond delay="0"/>
                                  </p:stCondLst>
                                  <p:childTnLst>
                                    <p:set>
                                      <p:cBhvr>
                                        <p:cTn id="42" dur="1" fill="hold">
                                          <p:stCondLst>
                                            <p:cond delay="0"/>
                                          </p:stCondLst>
                                        </p:cTn>
                                        <p:tgtEl>
                                          <p:spTgt spid="91"/>
                                        </p:tgtEl>
                                        <p:attrNameLst>
                                          <p:attrName>style.visibility</p:attrName>
                                        </p:attrNameLst>
                                      </p:cBhvr>
                                      <p:to>
                                        <p:strVal val="visible"/>
                                      </p:to>
                                    </p:set>
                                    <p:animEffect transition="in" filter="barn(inVertical)">
                                      <p:cBhvr>
                                        <p:cTn id="43" dur="500"/>
                                        <p:tgtEl>
                                          <p:spTgt spid="91"/>
                                        </p:tgtEl>
                                      </p:cBhvr>
                                    </p:animEffect>
                                  </p:childTnLst>
                                </p:cTn>
                              </p:par>
                              <p:par>
                                <p:cTn id="44" presetID="16" presetClass="entr" presetSubtype="21" fill="hold" nodeType="withEffect">
                                  <p:stCondLst>
                                    <p:cond delay="0"/>
                                  </p:stCondLst>
                                  <p:childTnLst>
                                    <p:set>
                                      <p:cBhvr>
                                        <p:cTn id="45" dur="1" fill="hold">
                                          <p:stCondLst>
                                            <p:cond delay="0"/>
                                          </p:stCondLst>
                                        </p:cTn>
                                        <p:tgtEl>
                                          <p:spTgt spid="92"/>
                                        </p:tgtEl>
                                        <p:attrNameLst>
                                          <p:attrName>style.visibility</p:attrName>
                                        </p:attrNameLst>
                                      </p:cBhvr>
                                      <p:to>
                                        <p:strVal val="visible"/>
                                      </p:to>
                                    </p:set>
                                    <p:animEffect transition="in" filter="barn(inVertical)">
                                      <p:cBhvr>
                                        <p:cTn id="46" dur="500"/>
                                        <p:tgtEl>
                                          <p:spTgt spid="92"/>
                                        </p:tgtEl>
                                      </p:cBhvr>
                                    </p:animEffect>
                                  </p:childTnLst>
                                </p:cTn>
                              </p:par>
                              <p:par>
                                <p:cTn id="47" presetID="16" presetClass="entr" presetSubtype="21" fill="hold" nodeType="withEffect">
                                  <p:stCondLst>
                                    <p:cond delay="0"/>
                                  </p:stCondLst>
                                  <p:childTnLst>
                                    <p:set>
                                      <p:cBhvr>
                                        <p:cTn id="48" dur="1" fill="hold">
                                          <p:stCondLst>
                                            <p:cond delay="0"/>
                                          </p:stCondLst>
                                        </p:cTn>
                                        <p:tgtEl>
                                          <p:spTgt spid="93"/>
                                        </p:tgtEl>
                                        <p:attrNameLst>
                                          <p:attrName>style.visibility</p:attrName>
                                        </p:attrNameLst>
                                      </p:cBhvr>
                                      <p:to>
                                        <p:strVal val="visible"/>
                                      </p:to>
                                    </p:set>
                                    <p:animEffect transition="in" filter="barn(inVertical)">
                                      <p:cBhvr>
                                        <p:cTn id="49" dur="500"/>
                                        <p:tgtEl>
                                          <p:spTgt spid="93"/>
                                        </p:tgtEl>
                                      </p:cBhvr>
                                    </p:animEffect>
                                  </p:childTnLst>
                                </p:cTn>
                              </p:par>
                              <p:par>
                                <p:cTn id="50" presetID="16" presetClass="entr" presetSubtype="21" fill="hold" nodeType="withEffect">
                                  <p:stCondLst>
                                    <p:cond delay="0"/>
                                  </p:stCondLst>
                                  <p:childTnLst>
                                    <p:set>
                                      <p:cBhvr>
                                        <p:cTn id="51" dur="1" fill="hold">
                                          <p:stCondLst>
                                            <p:cond delay="0"/>
                                          </p:stCondLst>
                                        </p:cTn>
                                        <p:tgtEl>
                                          <p:spTgt spid="94"/>
                                        </p:tgtEl>
                                        <p:attrNameLst>
                                          <p:attrName>style.visibility</p:attrName>
                                        </p:attrNameLst>
                                      </p:cBhvr>
                                      <p:to>
                                        <p:strVal val="visible"/>
                                      </p:to>
                                    </p:set>
                                    <p:animEffect transition="in" filter="barn(inVertical)">
                                      <p:cBhvr>
                                        <p:cTn id="52" dur="500"/>
                                        <p:tgtEl>
                                          <p:spTgt spid="94"/>
                                        </p:tgtEl>
                                      </p:cBhvr>
                                    </p:animEffect>
                                  </p:childTnLst>
                                </p:cTn>
                              </p:par>
                              <p:par>
                                <p:cTn id="53" presetID="16" presetClass="entr" presetSubtype="21" fill="hold" nodeType="withEffect">
                                  <p:stCondLst>
                                    <p:cond delay="0"/>
                                  </p:stCondLst>
                                  <p:childTnLst>
                                    <p:set>
                                      <p:cBhvr>
                                        <p:cTn id="54" dur="1" fill="hold">
                                          <p:stCondLst>
                                            <p:cond delay="0"/>
                                          </p:stCondLst>
                                        </p:cTn>
                                        <p:tgtEl>
                                          <p:spTgt spid="95"/>
                                        </p:tgtEl>
                                        <p:attrNameLst>
                                          <p:attrName>style.visibility</p:attrName>
                                        </p:attrNameLst>
                                      </p:cBhvr>
                                      <p:to>
                                        <p:strVal val="visible"/>
                                      </p:to>
                                    </p:set>
                                    <p:animEffect transition="in" filter="barn(inVertical)">
                                      <p:cBhvr>
                                        <p:cTn id="55" dur="500"/>
                                        <p:tgtEl>
                                          <p:spTgt spid="95"/>
                                        </p:tgtEl>
                                      </p:cBhvr>
                                    </p:animEffect>
                                  </p:childTnLst>
                                </p:cTn>
                              </p:par>
                              <p:par>
                                <p:cTn id="56" presetID="16" presetClass="entr" presetSubtype="21" fill="hold" nodeType="withEffect">
                                  <p:stCondLst>
                                    <p:cond delay="0"/>
                                  </p:stCondLst>
                                  <p:childTnLst>
                                    <p:set>
                                      <p:cBhvr>
                                        <p:cTn id="57" dur="1" fill="hold">
                                          <p:stCondLst>
                                            <p:cond delay="0"/>
                                          </p:stCondLst>
                                        </p:cTn>
                                        <p:tgtEl>
                                          <p:spTgt spid="96"/>
                                        </p:tgtEl>
                                        <p:attrNameLst>
                                          <p:attrName>style.visibility</p:attrName>
                                        </p:attrNameLst>
                                      </p:cBhvr>
                                      <p:to>
                                        <p:strVal val="visible"/>
                                      </p:to>
                                    </p:set>
                                    <p:animEffect transition="in" filter="barn(inVertical)">
                                      <p:cBhvr>
                                        <p:cTn id="58" dur="500"/>
                                        <p:tgtEl>
                                          <p:spTgt spid="96"/>
                                        </p:tgtEl>
                                      </p:cBhvr>
                                    </p:animEffect>
                                  </p:childTnLst>
                                </p:cTn>
                              </p:par>
                              <p:par>
                                <p:cTn id="59" presetID="16" presetClass="entr" presetSubtype="21" fill="hold" nodeType="withEffect">
                                  <p:stCondLst>
                                    <p:cond delay="0"/>
                                  </p:stCondLst>
                                  <p:childTnLst>
                                    <p:set>
                                      <p:cBhvr>
                                        <p:cTn id="60" dur="1" fill="hold">
                                          <p:stCondLst>
                                            <p:cond delay="0"/>
                                          </p:stCondLst>
                                        </p:cTn>
                                        <p:tgtEl>
                                          <p:spTgt spid="97"/>
                                        </p:tgtEl>
                                        <p:attrNameLst>
                                          <p:attrName>style.visibility</p:attrName>
                                        </p:attrNameLst>
                                      </p:cBhvr>
                                      <p:to>
                                        <p:strVal val="visible"/>
                                      </p:to>
                                    </p:set>
                                    <p:animEffect transition="in" filter="barn(inVertical)">
                                      <p:cBhvr>
                                        <p:cTn id="61" dur="500"/>
                                        <p:tgtEl>
                                          <p:spTgt spid="97"/>
                                        </p:tgtEl>
                                      </p:cBhvr>
                                    </p:animEffect>
                                  </p:childTnLst>
                                </p:cTn>
                              </p:par>
                              <p:par>
                                <p:cTn id="62" presetID="16" presetClass="entr" presetSubtype="21" fill="hold" nodeType="withEffect">
                                  <p:stCondLst>
                                    <p:cond delay="0"/>
                                  </p:stCondLst>
                                  <p:childTnLst>
                                    <p:set>
                                      <p:cBhvr>
                                        <p:cTn id="63" dur="1" fill="hold">
                                          <p:stCondLst>
                                            <p:cond delay="0"/>
                                          </p:stCondLst>
                                        </p:cTn>
                                        <p:tgtEl>
                                          <p:spTgt spid="98"/>
                                        </p:tgtEl>
                                        <p:attrNameLst>
                                          <p:attrName>style.visibility</p:attrName>
                                        </p:attrNameLst>
                                      </p:cBhvr>
                                      <p:to>
                                        <p:strVal val="visible"/>
                                      </p:to>
                                    </p:set>
                                    <p:animEffect transition="in" filter="barn(inVertical)">
                                      <p:cBhvr>
                                        <p:cTn id="64"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NAKIKLOSI (online-video-cutter.com)">
            <a:hlinkClick r:id="" action="ppaction://media"/>
            <a:extLst>
              <a:ext uri="{FF2B5EF4-FFF2-40B4-BE49-F238E27FC236}">
                <a16:creationId xmlns:a16="http://schemas.microsoft.com/office/drawing/2014/main" xmlns="" id="{A2B7F35A-A5D8-851C-CC15-70FD1E7F07D2}"/>
              </a:ext>
            </a:extLst>
          </p:cNvPr>
          <p:cNvPicPr>
            <a:picLocks noChangeAspect="1"/>
          </p:cNvPicPr>
          <p:nvPr>
            <a:videoFile r:link="rId1"/>
            <p:extLst>
              <p:ext uri="{DAA4B4D4-6D71-4841-9C94-3DE7FCFB9230}">
                <p14:media xmlns:p14="http://schemas.microsoft.com/office/powerpoint/2010/main" r:embed="rId2">
                  <p14:trim end="443"/>
                </p14:media>
              </p:ext>
            </p:extLst>
          </p:nvPr>
        </p:nvPicPr>
        <p:blipFill>
          <a:blip r:embed="rId5"/>
          <a:stretch>
            <a:fillRect/>
          </a:stretch>
        </p:blipFill>
        <p:spPr>
          <a:xfrm>
            <a:off x="6169062" y="1636776"/>
            <a:ext cx="6022938" cy="3792888"/>
          </a:xfrm>
          <a:prstGeom prst="rect">
            <a:avLst/>
          </a:prstGeom>
        </p:spPr>
      </p:pic>
      <p:grpSp>
        <p:nvGrpSpPr>
          <p:cNvPr id="6" name="Ομάδα 5"/>
          <p:cNvGrpSpPr/>
          <p:nvPr/>
        </p:nvGrpSpPr>
        <p:grpSpPr>
          <a:xfrm>
            <a:off x="1877148" y="2192557"/>
            <a:ext cx="2520000" cy="2520000"/>
            <a:chOff x="93001" y="2349000"/>
            <a:chExt cx="2520000" cy="2520000"/>
          </a:xfrm>
        </p:grpSpPr>
        <p:sp>
          <p:nvSpPr>
            <p:cNvPr id="7" name="Οβάλ 2">
              <a:extLst>
                <a:ext uri="{FF2B5EF4-FFF2-40B4-BE49-F238E27FC236}">
                  <a16:creationId xmlns:a16="http://schemas.microsoft.com/office/drawing/2014/main" xmlns="" id="{15A3F655-5EED-BA38-D558-F7F4F9891D5C}"/>
                </a:ext>
              </a:extLst>
            </p:cNvPr>
            <p:cNvSpPr/>
            <p:nvPr/>
          </p:nvSpPr>
          <p:spPr>
            <a:xfrm>
              <a:off x="93001" y="2349000"/>
              <a:ext cx="2520000" cy="2520000"/>
            </a:xfrm>
            <a:prstGeom prst="ellipse">
              <a:avLst/>
            </a:prstGeom>
            <a:gradFill flip="none" rotWithShape="1">
              <a:gsLst>
                <a:gs pos="0">
                  <a:srgbClr val="323327">
                    <a:tint val="66000"/>
                    <a:satMod val="160000"/>
                  </a:srgbClr>
                </a:gs>
                <a:gs pos="50000">
                  <a:srgbClr val="323327">
                    <a:tint val="44500"/>
                    <a:satMod val="160000"/>
                  </a:srgbClr>
                </a:gs>
                <a:gs pos="100000">
                  <a:srgbClr val="323327">
                    <a:tint val="23500"/>
                    <a:satMod val="16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500" dirty="0" smtClean="0">
                  <a:latin typeface="Inter"/>
                </a:rPr>
                <a:t>30</a:t>
              </a:r>
              <a:endParaRPr lang="el-GR" sz="9500" dirty="0">
                <a:latin typeface="Inter"/>
              </a:endParaRPr>
            </a:p>
          </p:txBody>
        </p:sp>
        <p:sp>
          <p:nvSpPr>
            <p:cNvPr id="8" name="Οβάλ 2">
              <a:extLst>
                <a:ext uri="{FF2B5EF4-FFF2-40B4-BE49-F238E27FC236}">
                  <a16:creationId xmlns:a16="http://schemas.microsoft.com/office/drawing/2014/main" xmlns="" id="{15A3F655-5EED-BA38-D558-F7F4F9891D5C}"/>
                </a:ext>
              </a:extLst>
            </p:cNvPr>
            <p:cNvSpPr/>
            <p:nvPr/>
          </p:nvSpPr>
          <p:spPr>
            <a:xfrm>
              <a:off x="273001" y="2529000"/>
              <a:ext cx="2160000" cy="21600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9500" dirty="0">
                <a:latin typeface="Inter"/>
              </a:endParaRPr>
            </a:p>
          </p:txBody>
        </p:sp>
        <p:sp>
          <p:nvSpPr>
            <p:cNvPr id="9" name="Οβάλ 2">
              <a:extLst>
                <a:ext uri="{FF2B5EF4-FFF2-40B4-BE49-F238E27FC236}">
                  <a16:creationId xmlns:a16="http://schemas.microsoft.com/office/drawing/2014/main" xmlns="" id="{15A3F655-5EED-BA38-D558-F7F4F9891D5C}"/>
                </a:ext>
              </a:extLst>
            </p:cNvPr>
            <p:cNvSpPr/>
            <p:nvPr/>
          </p:nvSpPr>
          <p:spPr>
            <a:xfrm>
              <a:off x="453001" y="2709000"/>
              <a:ext cx="1800000" cy="1800000"/>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7200" dirty="0" smtClean="0">
                  <a:latin typeface="Inter"/>
                </a:rPr>
                <a:t>25</a:t>
              </a:r>
              <a:endParaRPr lang="el-GR" sz="7200" dirty="0">
                <a:latin typeface="Inter"/>
              </a:endParaRPr>
            </a:p>
          </p:txBody>
        </p:sp>
      </p:grpSp>
      <p:grpSp>
        <p:nvGrpSpPr>
          <p:cNvPr id="12" name="Ομάδα 11">
            <a:extLst>
              <a:ext uri="{FF2B5EF4-FFF2-40B4-BE49-F238E27FC236}">
                <a16:creationId xmlns:a16="http://schemas.microsoft.com/office/drawing/2014/main" xmlns="" id="{539B7FE8-F702-3032-2849-940A902B4F8B}"/>
              </a:ext>
            </a:extLst>
          </p:cNvPr>
          <p:cNvGrpSpPr/>
          <p:nvPr/>
        </p:nvGrpSpPr>
        <p:grpSpPr>
          <a:xfrm>
            <a:off x="167148" y="175045"/>
            <a:ext cx="5940000" cy="6588000"/>
            <a:chOff x="167148" y="175045"/>
            <a:chExt cx="5940000" cy="6588000"/>
          </a:xfrm>
        </p:grpSpPr>
        <p:cxnSp>
          <p:nvCxnSpPr>
            <p:cNvPr id="13" name="Ευθεία γραμμή σύνδεσης 12">
              <a:extLst>
                <a:ext uri="{FF2B5EF4-FFF2-40B4-BE49-F238E27FC236}">
                  <a16:creationId xmlns:a16="http://schemas.microsoft.com/office/drawing/2014/main" xmlns="" id="{A4246159-E91B-0603-6D3A-361B328FEF6B}"/>
                </a:ext>
              </a:extLst>
            </p:cNvPr>
            <p:cNvCxnSpPr>
              <a:cxnSpLocks/>
            </p:cNvCxnSpPr>
            <p:nvPr/>
          </p:nvCxnSpPr>
          <p:spPr>
            <a:xfrm flipV="1">
              <a:off x="174113" y="186813"/>
              <a:ext cx="0" cy="653148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Ευθεία γραμμή σύνδεσης 13">
              <a:extLst>
                <a:ext uri="{FF2B5EF4-FFF2-40B4-BE49-F238E27FC236}">
                  <a16:creationId xmlns:a16="http://schemas.microsoft.com/office/drawing/2014/main" xmlns="" id="{736B7754-BBA6-9831-F23D-E5279D0E3AC7}"/>
                </a:ext>
              </a:extLst>
            </p:cNvPr>
            <p:cNvCxnSpPr>
              <a:cxnSpLocks/>
            </p:cNvCxnSpPr>
            <p:nvPr/>
          </p:nvCxnSpPr>
          <p:spPr>
            <a:xfrm>
              <a:off x="167148" y="186813"/>
              <a:ext cx="5940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Ευθεία γραμμή σύνδεσης 14">
              <a:extLst>
                <a:ext uri="{FF2B5EF4-FFF2-40B4-BE49-F238E27FC236}">
                  <a16:creationId xmlns:a16="http://schemas.microsoft.com/office/drawing/2014/main" xmlns="" id="{41F93AEA-40C9-6355-3D4C-95660D887FAE}"/>
                </a:ext>
              </a:extLst>
            </p:cNvPr>
            <p:cNvCxnSpPr>
              <a:cxnSpLocks/>
            </p:cNvCxnSpPr>
            <p:nvPr/>
          </p:nvCxnSpPr>
          <p:spPr>
            <a:xfrm flipV="1">
              <a:off x="6107148" y="175045"/>
              <a:ext cx="0" cy="6588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 name="Ορθογώνιο 15">
            <a:extLst>
              <a:ext uri="{FF2B5EF4-FFF2-40B4-BE49-F238E27FC236}">
                <a16:creationId xmlns:a16="http://schemas.microsoft.com/office/drawing/2014/main" xmlns="" id="{CE8B0350-AD27-7F40-207F-CE97F8A622F0}"/>
              </a:ext>
            </a:extLst>
          </p:cNvPr>
          <p:cNvSpPr/>
          <p:nvPr/>
        </p:nvSpPr>
        <p:spPr>
          <a:xfrm>
            <a:off x="174113" y="6401712"/>
            <a:ext cx="5815491" cy="3041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3600" dirty="0" smtClean="0">
                <a:solidFill>
                  <a:schemeClr val="tx1"/>
                </a:solidFill>
                <a:latin typeface="Inter"/>
              </a:rPr>
              <a:t>Β</a:t>
            </a:r>
            <a:r>
              <a:rPr lang="el-GR" sz="1600" b="1" dirty="0" smtClean="0">
                <a:solidFill>
                  <a:schemeClr val="tx1"/>
                </a:solidFill>
                <a:latin typeface="Inter"/>
              </a:rPr>
              <a:t>ΙΝΤΕΟ ΠΑΡΟΥΣΙΑΣΗΣ ΤΩΝ ΕΠΑΓΓΕΛΜΑΤΩΝ</a:t>
            </a:r>
            <a:endParaRPr lang="el-GR" sz="1600" b="1" dirty="0">
              <a:solidFill>
                <a:schemeClr val="tx1"/>
              </a:solidFill>
              <a:latin typeface="Inter"/>
            </a:endParaRPr>
          </a:p>
        </p:txBody>
      </p:sp>
    </p:spTree>
    <p:extLst>
      <p:ext uri="{BB962C8B-B14F-4D97-AF65-F5344CB8AC3E}">
        <p14:creationId xmlns:p14="http://schemas.microsoft.com/office/powerpoint/2010/main" val="4120675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1" presetClass="mediacall" presetSubtype="0" fill="hold" nodeType="withEffect">
                                  <p:stCondLst>
                                    <p:cond delay="0"/>
                                  </p:stCondLst>
                                  <p:childTnLst>
                                    <p:cmd type="call" cmd="playFrom(0.0)">
                                      <p:cBhvr>
                                        <p:cTn id="9" dur="19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mute="1">
                <p:cTn id="10" repeatCount="indefinite" fill="hold" display="0">
                  <p:stCondLst>
                    <p:cond delay="indefinite"/>
                  </p:stCondLst>
                </p:cTn>
                <p:tgtEl>
                  <p:spTgt spid="4"/>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Ορθογώνιο 16"/>
          <p:cNvSpPr/>
          <p:nvPr/>
        </p:nvSpPr>
        <p:spPr>
          <a:xfrm>
            <a:off x="239220" y="319600"/>
            <a:ext cx="2642311" cy="431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000" dirty="0" smtClean="0">
                <a:solidFill>
                  <a:srgbClr val="323327"/>
                </a:solidFill>
                <a:latin typeface="Arno Pro" pitchFamily="18" charset="0"/>
                <a:cs typeface="AngsanaUPC" panose="02020603050405020304" pitchFamily="18" charset="-34"/>
              </a:rPr>
              <a:t>Υπάλληλος γραφείου</a:t>
            </a:r>
            <a:endParaRPr lang="el-GR" sz="2000" dirty="0">
              <a:solidFill>
                <a:srgbClr val="323327"/>
              </a:solidFill>
              <a:latin typeface="Arno Pro" pitchFamily="18" charset="0"/>
              <a:cs typeface="AngsanaUPC" panose="02020603050405020304" pitchFamily="18" charset="-34"/>
            </a:endParaRPr>
          </a:p>
        </p:txBody>
      </p:sp>
      <p:sp>
        <p:nvSpPr>
          <p:cNvPr id="19" name="Ορθογώνιο 18"/>
          <p:cNvSpPr/>
          <p:nvPr/>
        </p:nvSpPr>
        <p:spPr>
          <a:xfrm>
            <a:off x="7732567" y="408003"/>
            <a:ext cx="4065728" cy="400110"/>
          </a:xfrm>
          <a:prstGeom prst="rect">
            <a:avLst/>
          </a:prstGeom>
        </p:spPr>
        <p:txBody>
          <a:bodyPr wrap="none">
            <a:spAutoFit/>
          </a:bodyPr>
          <a:lstStyle/>
          <a:p>
            <a:r>
              <a:rPr lang="el-GR" sz="2000" dirty="0" smtClean="0">
                <a:latin typeface="Inter"/>
              </a:rPr>
              <a:t>ΣΧΕΔΙΑΣΤΗΣ ΤΕΧΝΙΚΩΝ ΕΡΓΩΝ</a:t>
            </a:r>
            <a:endParaRPr lang="el-GR" sz="2000" dirty="0">
              <a:latin typeface="Inter"/>
            </a:endParaRPr>
          </a:p>
        </p:txBody>
      </p:sp>
      <p:sp>
        <p:nvSpPr>
          <p:cNvPr id="22" name="Ορθογώνιο 21"/>
          <p:cNvSpPr/>
          <p:nvPr/>
        </p:nvSpPr>
        <p:spPr>
          <a:xfrm>
            <a:off x="7896000" y="2166479"/>
            <a:ext cx="2004780" cy="400110"/>
          </a:xfrm>
          <a:prstGeom prst="rect">
            <a:avLst/>
          </a:prstGeom>
        </p:spPr>
        <p:txBody>
          <a:bodyPr wrap="none">
            <a:spAutoFit/>
          </a:bodyPr>
          <a:lstStyle/>
          <a:p>
            <a:r>
              <a:rPr lang="el-GR" sz="2000" dirty="0">
                <a:latin typeface="Inter"/>
              </a:rPr>
              <a:t>Τεχνίτης Πέτρας</a:t>
            </a:r>
          </a:p>
        </p:txBody>
      </p:sp>
      <p:sp>
        <p:nvSpPr>
          <p:cNvPr id="25" name="Ορθογώνιο 24"/>
          <p:cNvSpPr/>
          <p:nvPr/>
        </p:nvSpPr>
        <p:spPr>
          <a:xfrm>
            <a:off x="190466" y="3073040"/>
            <a:ext cx="4149021" cy="384721"/>
          </a:xfrm>
          <a:prstGeom prst="rect">
            <a:avLst/>
          </a:prstGeom>
        </p:spPr>
        <p:txBody>
          <a:bodyPr wrap="none">
            <a:spAutoFit/>
          </a:bodyPr>
          <a:lstStyle/>
          <a:p>
            <a:r>
              <a:rPr lang="el-GR" sz="1900" dirty="0">
                <a:latin typeface="Inter"/>
              </a:rPr>
              <a:t>Υπάλληλος Οικονομικών Υπηρεσιών</a:t>
            </a:r>
          </a:p>
        </p:txBody>
      </p:sp>
      <p:sp>
        <p:nvSpPr>
          <p:cNvPr id="26" name="Ορθογώνιο 25"/>
          <p:cNvSpPr/>
          <p:nvPr/>
        </p:nvSpPr>
        <p:spPr>
          <a:xfrm>
            <a:off x="6591969" y="950587"/>
            <a:ext cx="1693333" cy="431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000" dirty="0">
                <a:solidFill>
                  <a:srgbClr val="323327"/>
                </a:solidFill>
                <a:latin typeface="Inter"/>
              </a:rPr>
              <a:t>Οινοχόος</a:t>
            </a:r>
          </a:p>
        </p:txBody>
      </p:sp>
      <p:sp>
        <p:nvSpPr>
          <p:cNvPr id="27" name="Ορθογώνιο 26"/>
          <p:cNvSpPr/>
          <p:nvPr/>
        </p:nvSpPr>
        <p:spPr>
          <a:xfrm>
            <a:off x="239220" y="1167463"/>
            <a:ext cx="6050567" cy="400110"/>
          </a:xfrm>
          <a:prstGeom prst="rect">
            <a:avLst/>
          </a:prstGeom>
        </p:spPr>
        <p:txBody>
          <a:bodyPr wrap="none">
            <a:spAutoFit/>
          </a:bodyPr>
          <a:lstStyle/>
          <a:p>
            <a:r>
              <a:rPr lang="el-GR" sz="2000" dirty="0">
                <a:latin typeface="Inter"/>
              </a:rPr>
              <a:t>Υπάλληλος διοικητικών υπηρεσιών μονάδων </a:t>
            </a:r>
            <a:r>
              <a:rPr lang="el-GR" sz="2000" dirty="0" smtClean="0">
                <a:latin typeface="Inter"/>
              </a:rPr>
              <a:t>υγείας</a:t>
            </a:r>
            <a:endParaRPr lang="el-GR" sz="2000" dirty="0">
              <a:latin typeface="Inter"/>
            </a:endParaRPr>
          </a:p>
        </p:txBody>
      </p:sp>
      <p:sp>
        <p:nvSpPr>
          <p:cNvPr id="33" name="Ορθογώνιο 32"/>
          <p:cNvSpPr/>
          <p:nvPr/>
        </p:nvSpPr>
        <p:spPr>
          <a:xfrm>
            <a:off x="9049977" y="1158333"/>
            <a:ext cx="2792111" cy="400110"/>
          </a:xfrm>
          <a:prstGeom prst="rect">
            <a:avLst/>
          </a:prstGeom>
        </p:spPr>
        <p:txBody>
          <a:bodyPr wrap="none">
            <a:spAutoFit/>
          </a:bodyPr>
          <a:lstStyle/>
          <a:p>
            <a:r>
              <a:rPr lang="el-GR" sz="2000" dirty="0">
                <a:latin typeface="Inter"/>
              </a:rPr>
              <a:t>Ζωγράφος - Πλαστικός</a:t>
            </a:r>
          </a:p>
        </p:txBody>
      </p:sp>
      <p:sp>
        <p:nvSpPr>
          <p:cNvPr id="34" name="Ορθογώνιο 33"/>
          <p:cNvSpPr/>
          <p:nvPr/>
        </p:nvSpPr>
        <p:spPr>
          <a:xfrm>
            <a:off x="1810833" y="3732481"/>
            <a:ext cx="1864613" cy="400110"/>
          </a:xfrm>
          <a:prstGeom prst="rect">
            <a:avLst/>
          </a:prstGeom>
        </p:spPr>
        <p:txBody>
          <a:bodyPr wrap="none">
            <a:spAutoFit/>
          </a:bodyPr>
          <a:lstStyle/>
          <a:p>
            <a:r>
              <a:rPr lang="el-GR" sz="2000" dirty="0">
                <a:latin typeface="Bahnschrift Condensed" panose="020B0502040204020203" pitchFamily="34" charset="0"/>
              </a:rPr>
              <a:t>Βοηθός Φαρμακείου</a:t>
            </a:r>
          </a:p>
        </p:txBody>
      </p:sp>
      <p:sp>
        <p:nvSpPr>
          <p:cNvPr id="35" name="Ορθογώνιο 34"/>
          <p:cNvSpPr/>
          <p:nvPr/>
        </p:nvSpPr>
        <p:spPr>
          <a:xfrm>
            <a:off x="5588548" y="5140978"/>
            <a:ext cx="6404281" cy="400110"/>
          </a:xfrm>
          <a:prstGeom prst="rect">
            <a:avLst/>
          </a:prstGeom>
        </p:spPr>
        <p:txBody>
          <a:bodyPr wrap="square">
            <a:spAutoFit/>
          </a:bodyPr>
          <a:lstStyle/>
          <a:p>
            <a:pPr algn="r"/>
            <a:r>
              <a:rPr lang="vi-VN" sz="2000" dirty="0">
                <a:latin typeface="Segoe UI Light" panose="020B0502040204020203" pitchFamily="34" charset="0"/>
              </a:rPr>
              <a:t>Διοικητικός Υπεύθυνος Υπηρεσιών Κατάρτισης</a:t>
            </a:r>
            <a:endParaRPr lang="el-GR" sz="2000" dirty="0">
              <a:latin typeface="Segoe UI Light" panose="020B0502040204020203" pitchFamily="34" charset="0"/>
            </a:endParaRPr>
          </a:p>
        </p:txBody>
      </p:sp>
      <p:sp>
        <p:nvSpPr>
          <p:cNvPr id="36" name="Ορθογώνιο 35"/>
          <p:cNvSpPr/>
          <p:nvPr/>
        </p:nvSpPr>
        <p:spPr>
          <a:xfrm>
            <a:off x="4537855" y="6293001"/>
            <a:ext cx="7025385" cy="400110"/>
          </a:xfrm>
          <a:prstGeom prst="rect">
            <a:avLst/>
          </a:prstGeom>
        </p:spPr>
        <p:txBody>
          <a:bodyPr wrap="none">
            <a:spAutoFit/>
          </a:bodyPr>
          <a:lstStyle/>
          <a:p>
            <a:r>
              <a:rPr lang="el-GR" sz="2000" dirty="0">
                <a:latin typeface="Inter"/>
              </a:rPr>
              <a:t>Υπάλληλος Υπηρεσιών Συμβουλευτικής και Πληροφόρησης </a:t>
            </a:r>
          </a:p>
        </p:txBody>
      </p:sp>
      <p:sp>
        <p:nvSpPr>
          <p:cNvPr id="2" name="Ορθογώνιο 1"/>
          <p:cNvSpPr/>
          <p:nvPr/>
        </p:nvSpPr>
        <p:spPr>
          <a:xfrm>
            <a:off x="1796460" y="1857802"/>
            <a:ext cx="2775119" cy="584775"/>
          </a:xfrm>
          <a:prstGeom prst="rect">
            <a:avLst/>
          </a:prstGeom>
        </p:spPr>
        <p:txBody>
          <a:bodyPr wrap="none">
            <a:spAutoFit/>
          </a:bodyPr>
          <a:lstStyle/>
          <a:p>
            <a:r>
              <a:rPr lang="el-GR" sz="3200" dirty="0">
                <a:latin typeface="Arno Pro" pitchFamily="18" charset="0"/>
                <a:cs typeface="AngsanaUPC" panose="02020603050405020304" pitchFamily="18" charset="-34"/>
              </a:rPr>
              <a:t>Ενδυματολόγος</a:t>
            </a:r>
          </a:p>
        </p:txBody>
      </p:sp>
      <p:sp>
        <p:nvSpPr>
          <p:cNvPr id="3" name="Ορθογώνιο 2"/>
          <p:cNvSpPr/>
          <p:nvPr/>
        </p:nvSpPr>
        <p:spPr>
          <a:xfrm>
            <a:off x="8109656" y="3429000"/>
            <a:ext cx="2899660" cy="584775"/>
          </a:xfrm>
          <a:prstGeom prst="rect">
            <a:avLst/>
          </a:prstGeom>
        </p:spPr>
        <p:txBody>
          <a:bodyPr wrap="square">
            <a:spAutoFit/>
          </a:bodyPr>
          <a:lstStyle/>
          <a:p>
            <a:r>
              <a:rPr lang="el-GR" sz="3200" dirty="0" smtClean="0"/>
              <a:t>Φωτορεπόρτερ</a:t>
            </a:r>
            <a:endParaRPr lang="el-GR" sz="3200" dirty="0"/>
          </a:p>
        </p:txBody>
      </p:sp>
      <p:sp>
        <p:nvSpPr>
          <p:cNvPr id="4" name="Ορθογώνιο 3"/>
          <p:cNvSpPr/>
          <p:nvPr/>
        </p:nvSpPr>
        <p:spPr>
          <a:xfrm>
            <a:off x="8528308" y="4352575"/>
            <a:ext cx="3334695" cy="461665"/>
          </a:xfrm>
          <a:prstGeom prst="rect">
            <a:avLst/>
          </a:prstGeom>
        </p:spPr>
        <p:txBody>
          <a:bodyPr wrap="none">
            <a:spAutoFit/>
          </a:bodyPr>
          <a:lstStyle/>
          <a:p>
            <a:r>
              <a:rPr lang="el-GR" sz="2400" dirty="0"/>
              <a:t>Συναρμολογητής </a:t>
            </a:r>
            <a:r>
              <a:rPr lang="el-GR" sz="2400" dirty="0" smtClean="0"/>
              <a:t>Εικόνας</a:t>
            </a:r>
            <a:endParaRPr lang="el-GR" sz="2400" dirty="0"/>
          </a:p>
        </p:txBody>
      </p:sp>
      <p:sp>
        <p:nvSpPr>
          <p:cNvPr id="5" name="Ορθογώνιο 4"/>
          <p:cNvSpPr/>
          <p:nvPr/>
        </p:nvSpPr>
        <p:spPr>
          <a:xfrm>
            <a:off x="9285438" y="2761203"/>
            <a:ext cx="2716321" cy="369332"/>
          </a:xfrm>
          <a:prstGeom prst="rect">
            <a:avLst/>
          </a:prstGeom>
        </p:spPr>
        <p:txBody>
          <a:bodyPr wrap="none">
            <a:spAutoFit/>
          </a:bodyPr>
          <a:lstStyle/>
          <a:p>
            <a:r>
              <a:rPr lang="el-GR" dirty="0"/>
              <a:t>Βοηθός Βρεφονηπιοκόμων</a:t>
            </a:r>
          </a:p>
        </p:txBody>
      </p:sp>
      <p:sp>
        <p:nvSpPr>
          <p:cNvPr id="6" name="Ορθογώνιο 5"/>
          <p:cNvSpPr/>
          <p:nvPr/>
        </p:nvSpPr>
        <p:spPr>
          <a:xfrm>
            <a:off x="664419" y="2504619"/>
            <a:ext cx="1671611" cy="369332"/>
          </a:xfrm>
          <a:prstGeom prst="rect">
            <a:avLst/>
          </a:prstGeom>
        </p:spPr>
        <p:txBody>
          <a:bodyPr wrap="none">
            <a:spAutoFit/>
          </a:bodyPr>
          <a:lstStyle/>
          <a:p>
            <a:r>
              <a:rPr lang="el-GR" dirty="0"/>
              <a:t>Οδηγός Βουνού</a:t>
            </a:r>
          </a:p>
        </p:txBody>
      </p:sp>
      <p:sp>
        <p:nvSpPr>
          <p:cNvPr id="7" name="Ορθογώνιο 6"/>
          <p:cNvSpPr/>
          <p:nvPr/>
        </p:nvSpPr>
        <p:spPr>
          <a:xfrm>
            <a:off x="328012" y="5256423"/>
            <a:ext cx="2553520" cy="369332"/>
          </a:xfrm>
          <a:prstGeom prst="rect">
            <a:avLst/>
          </a:prstGeom>
        </p:spPr>
        <p:txBody>
          <a:bodyPr wrap="none">
            <a:spAutoFit/>
          </a:bodyPr>
          <a:lstStyle/>
          <a:p>
            <a:r>
              <a:rPr lang="el-GR" dirty="0"/>
              <a:t>Τεχνίτης </a:t>
            </a:r>
            <a:r>
              <a:rPr lang="el-GR" dirty="0" err="1"/>
              <a:t>ξυλοναυπηγικής</a:t>
            </a:r>
            <a:endParaRPr lang="el-GR" dirty="0"/>
          </a:p>
        </p:txBody>
      </p:sp>
      <p:sp>
        <p:nvSpPr>
          <p:cNvPr id="8" name="Ορθογώνιο 7"/>
          <p:cNvSpPr/>
          <p:nvPr/>
        </p:nvSpPr>
        <p:spPr>
          <a:xfrm>
            <a:off x="9690339" y="5736658"/>
            <a:ext cx="1933543" cy="369332"/>
          </a:xfrm>
          <a:prstGeom prst="rect">
            <a:avLst/>
          </a:prstGeom>
        </p:spPr>
        <p:txBody>
          <a:bodyPr wrap="none">
            <a:spAutoFit/>
          </a:bodyPr>
          <a:lstStyle/>
          <a:p>
            <a:r>
              <a:rPr lang="el-GR" dirty="0">
                <a:latin typeface="Arno Pro" pitchFamily="18" charset="0"/>
                <a:cs typeface="AngsanaUPC" panose="02020603050405020304" pitchFamily="18" charset="-34"/>
              </a:rPr>
              <a:t>Εκπαιδευτής σκύλων</a:t>
            </a:r>
          </a:p>
        </p:txBody>
      </p:sp>
      <p:sp>
        <p:nvSpPr>
          <p:cNvPr id="9" name="Ορθογώνιο 8"/>
          <p:cNvSpPr/>
          <p:nvPr/>
        </p:nvSpPr>
        <p:spPr>
          <a:xfrm>
            <a:off x="4233512" y="381057"/>
            <a:ext cx="2688557" cy="369332"/>
          </a:xfrm>
          <a:prstGeom prst="rect">
            <a:avLst/>
          </a:prstGeom>
        </p:spPr>
        <p:txBody>
          <a:bodyPr wrap="none">
            <a:spAutoFit/>
          </a:bodyPr>
          <a:lstStyle/>
          <a:p>
            <a:r>
              <a:rPr lang="el-GR" dirty="0">
                <a:latin typeface="Arno Pro" pitchFamily="18" charset="0"/>
                <a:cs typeface="AngsanaUPC" panose="02020603050405020304" pitchFamily="18" charset="-34"/>
              </a:rPr>
              <a:t>Τεχνικός δασικής προστασίας</a:t>
            </a:r>
          </a:p>
        </p:txBody>
      </p:sp>
      <p:sp>
        <p:nvSpPr>
          <p:cNvPr id="10" name="Ορθογώνιο 9"/>
          <p:cNvSpPr/>
          <p:nvPr/>
        </p:nvSpPr>
        <p:spPr>
          <a:xfrm>
            <a:off x="4748943" y="5551992"/>
            <a:ext cx="1339021" cy="369332"/>
          </a:xfrm>
          <a:prstGeom prst="rect">
            <a:avLst/>
          </a:prstGeom>
        </p:spPr>
        <p:txBody>
          <a:bodyPr wrap="none">
            <a:spAutoFit/>
          </a:bodyPr>
          <a:lstStyle/>
          <a:p>
            <a:r>
              <a:rPr lang="el-GR" dirty="0" smtClean="0"/>
              <a:t>ΣΕΡΒΙΤΟΡΟΣ</a:t>
            </a:r>
            <a:endParaRPr lang="el-GR" dirty="0"/>
          </a:p>
        </p:txBody>
      </p:sp>
      <p:grpSp>
        <p:nvGrpSpPr>
          <p:cNvPr id="37" name="Ομάδα 36">
            <a:extLst>
              <a:ext uri="{FF2B5EF4-FFF2-40B4-BE49-F238E27FC236}">
                <a16:creationId xmlns:a16="http://schemas.microsoft.com/office/drawing/2014/main" xmlns="" id="{539B7FE8-F702-3032-2849-940A902B4F8B}"/>
              </a:ext>
            </a:extLst>
          </p:cNvPr>
          <p:cNvGrpSpPr/>
          <p:nvPr/>
        </p:nvGrpSpPr>
        <p:grpSpPr>
          <a:xfrm>
            <a:off x="167148" y="186813"/>
            <a:ext cx="11880000" cy="6588000"/>
            <a:chOff x="167148" y="186813"/>
            <a:chExt cx="11880000" cy="6588000"/>
          </a:xfrm>
        </p:grpSpPr>
        <p:cxnSp>
          <p:nvCxnSpPr>
            <p:cNvPr id="39" name="Ευθεία γραμμή σύνδεσης 38">
              <a:extLst>
                <a:ext uri="{FF2B5EF4-FFF2-40B4-BE49-F238E27FC236}">
                  <a16:creationId xmlns:a16="http://schemas.microsoft.com/office/drawing/2014/main" xmlns="" id="{A4246159-E91B-0603-6D3A-361B328FEF6B}"/>
                </a:ext>
              </a:extLst>
            </p:cNvPr>
            <p:cNvCxnSpPr>
              <a:cxnSpLocks/>
            </p:cNvCxnSpPr>
            <p:nvPr/>
          </p:nvCxnSpPr>
          <p:spPr>
            <a:xfrm flipV="1">
              <a:off x="174113" y="186813"/>
              <a:ext cx="0" cy="6531487"/>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0" name="Ευθεία γραμμή σύνδεσης 39">
              <a:extLst>
                <a:ext uri="{FF2B5EF4-FFF2-40B4-BE49-F238E27FC236}">
                  <a16:creationId xmlns:a16="http://schemas.microsoft.com/office/drawing/2014/main" xmlns="" id="{736B7754-BBA6-9831-F23D-E5279D0E3AC7}"/>
                </a:ext>
              </a:extLst>
            </p:cNvPr>
            <p:cNvCxnSpPr>
              <a:cxnSpLocks/>
            </p:cNvCxnSpPr>
            <p:nvPr/>
          </p:nvCxnSpPr>
          <p:spPr>
            <a:xfrm>
              <a:off x="167148" y="186813"/>
              <a:ext cx="11880000" cy="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1" name="Ευθεία γραμμή σύνδεσης 40">
              <a:extLst>
                <a:ext uri="{FF2B5EF4-FFF2-40B4-BE49-F238E27FC236}">
                  <a16:creationId xmlns:a16="http://schemas.microsoft.com/office/drawing/2014/main" xmlns="" id="{41F93AEA-40C9-6355-3D4C-95660D887FAE}"/>
                </a:ext>
              </a:extLst>
            </p:cNvPr>
            <p:cNvCxnSpPr>
              <a:cxnSpLocks/>
            </p:cNvCxnSpPr>
            <p:nvPr/>
          </p:nvCxnSpPr>
          <p:spPr>
            <a:xfrm flipV="1">
              <a:off x="12032636" y="186813"/>
              <a:ext cx="0" cy="658800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13" name="Ομάδα 12"/>
          <p:cNvGrpSpPr/>
          <p:nvPr/>
        </p:nvGrpSpPr>
        <p:grpSpPr>
          <a:xfrm>
            <a:off x="306684" y="1629000"/>
            <a:ext cx="11600930" cy="3600000"/>
            <a:chOff x="306684" y="1629000"/>
            <a:chExt cx="11600930" cy="3600000"/>
          </a:xfrm>
        </p:grpSpPr>
        <p:sp>
          <p:nvSpPr>
            <p:cNvPr id="44" name="Ορθογώνιο 43"/>
            <p:cNvSpPr/>
            <p:nvPr/>
          </p:nvSpPr>
          <p:spPr>
            <a:xfrm rot="5400000">
              <a:off x="8879177" y="-1142291"/>
              <a:ext cx="256410" cy="5800464"/>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5" name="Ορθογώνιο 44"/>
            <p:cNvSpPr/>
            <p:nvPr/>
          </p:nvSpPr>
          <p:spPr>
            <a:xfrm rot="5400000">
              <a:off x="3080023" y="2201874"/>
              <a:ext cx="253786" cy="5800464"/>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46" name="Ομάδα 45"/>
            <p:cNvGrpSpPr/>
            <p:nvPr/>
          </p:nvGrpSpPr>
          <p:grpSpPr>
            <a:xfrm>
              <a:off x="4296000" y="1629000"/>
              <a:ext cx="3600000" cy="3600000"/>
              <a:chOff x="93001" y="2349000"/>
              <a:chExt cx="2520000" cy="2520000"/>
            </a:xfrm>
            <a:solidFill>
              <a:schemeClr val="bg2">
                <a:lumMod val="50000"/>
              </a:schemeClr>
            </a:solidFill>
          </p:grpSpPr>
          <p:sp>
            <p:nvSpPr>
              <p:cNvPr id="47" name="Οβάλ 2">
                <a:extLst>
                  <a:ext uri="{FF2B5EF4-FFF2-40B4-BE49-F238E27FC236}">
                    <a16:creationId xmlns:a16="http://schemas.microsoft.com/office/drawing/2014/main" xmlns="" id="{15A3F655-5EED-BA38-D558-F7F4F9891D5C}"/>
                  </a:ext>
                </a:extLst>
              </p:cNvPr>
              <p:cNvSpPr/>
              <p:nvPr/>
            </p:nvSpPr>
            <p:spPr>
              <a:xfrm>
                <a:off x="93001" y="2349000"/>
                <a:ext cx="2520000" cy="252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500" dirty="0" smtClean="0">
                    <a:latin typeface="Inter"/>
                  </a:rPr>
                  <a:t>30</a:t>
                </a:r>
                <a:endParaRPr lang="el-GR" sz="9500" dirty="0">
                  <a:latin typeface="Inter"/>
                </a:endParaRPr>
              </a:p>
            </p:txBody>
          </p:sp>
          <p:sp>
            <p:nvSpPr>
              <p:cNvPr id="48" name="Οβάλ 2">
                <a:extLst>
                  <a:ext uri="{FF2B5EF4-FFF2-40B4-BE49-F238E27FC236}">
                    <a16:creationId xmlns:a16="http://schemas.microsoft.com/office/drawing/2014/main" xmlns="" id="{15A3F655-5EED-BA38-D558-F7F4F9891D5C}"/>
                  </a:ext>
                </a:extLst>
              </p:cNvPr>
              <p:cNvSpPr/>
              <p:nvPr/>
            </p:nvSpPr>
            <p:spPr>
              <a:xfrm>
                <a:off x="273001" y="2529000"/>
                <a:ext cx="2160000" cy="2160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9500" dirty="0">
                  <a:latin typeface="Inter"/>
                </a:endParaRPr>
              </a:p>
            </p:txBody>
          </p:sp>
          <p:sp>
            <p:nvSpPr>
              <p:cNvPr id="49" name="Οβάλ 2">
                <a:extLst>
                  <a:ext uri="{FF2B5EF4-FFF2-40B4-BE49-F238E27FC236}">
                    <a16:creationId xmlns:a16="http://schemas.microsoft.com/office/drawing/2014/main" xmlns="" id="{15A3F655-5EED-BA38-D558-F7F4F9891D5C}"/>
                  </a:ext>
                </a:extLst>
              </p:cNvPr>
              <p:cNvSpPr/>
              <p:nvPr/>
            </p:nvSpPr>
            <p:spPr>
              <a:xfrm>
                <a:off x="453001" y="2709000"/>
                <a:ext cx="1800000" cy="1800000"/>
              </a:xfrm>
              <a:prstGeom prst="ellipse">
                <a:avLst/>
              </a:prstGeom>
              <a:solidFill>
                <a:srgbClr val="B0B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smtClean="0">
                    <a:latin typeface="Inter"/>
                  </a:rPr>
                  <a:t>100</a:t>
                </a:r>
                <a:endParaRPr lang="el-GR" sz="7200" dirty="0">
                  <a:latin typeface="Inter"/>
                </a:endParaRPr>
              </a:p>
            </p:txBody>
          </p:sp>
        </p:grpSp>
      </p:grpSp>
      <p:sp>
        <p:nvSpPr>
          <p:cNvPr id="50" name="Ορθογώνιο 49">
            <a:extLst>
              <a:ext uri="{FF2B5EF4-FFF2-40B4-BE49-F238E27FC236}">
                <a16:creationId xmlns:a16="http://schemas.microsoft.com/office/drawing/2014/main" xmlns="" id="{CE8B0350-AD27-7F40-207F-CE97F8A622F0}"/>
              </a:ext>
            </a:extLst>
          </p:cNvPr>
          <p:cNvSpPr/>
          <p:nvPr/>
        </p:nvSpPr>
        <p:spPr>
          <a:xfrm>
            <a:off x="174113" y="6401712"/>
            <a:ext cx="5815491" cy="3041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smtClean="0">
                <a:solidFill>
                  <a:srgbClr val="860000"/>
                </a:solidFill>
                <a:latin typeface="Segoe UI" panose="020B0502040204020203" pitchFamily="34" charset="0"/>
                <a:ea typeface="Segoe UI Emoji" panose="020B0502040204020203" pitchFamily="34" charset="0"/>
                <a:cs typeface="Segoe UI" panose="020B0502040204020203" pitchFamily="34" charset="0"/>
              </a:rPr>
              <a:t>E</a:t>
            </a:r>
            <a:r>
              <a:rPr lang="el-GR" sz="1600" dirty="0" smtClean="0">
                <a:solidFill>
                  <a:srgbClr val="860000"/>
                </a:solidFill>
                <a:latin typeface="Segoe UI" panose="020B0502040204020203" pitchFamily="34" charset="0"/>
                <a:ea typeface="Segoe UI Emoji" panose="020B0502040204020203" pitchFamily="34" charset="0"/>
                <a:cs typeface="Segoe UI" panose="020B0502040204020203" pitchFamily="34" charset="0"/>
              </a:rPr>
              <a:t>ΠΑΓΓΕΛΜΑΤΙΚΑ </a:t>
            </a:r>
            <a:r>
              <a:rPr lang="el-GR" sz="4000" dirty="0" smtClean="0">
                <a:solidFill>
                  <a:srgbClr val="860000"/>
                </a:solidFill>
                <a:latin typeface="Segoe UI" panose="020B0502040204020203" pitchFamily="34" charset="0"/>
                <a:ea typeface="Segoe UI Emoji" panose="020B0502040204020203" pitchFamily="34" charset="0"/>
                <a:cs typeface="Segoe UI" panose="020B0502040204020203" pitchFamily="34" charset="0"/>
              </a:rPr>
              <a:t>Π</a:t>
            </a:r>
            <a:r>
              <a:rPr lang="el-GR" sz="1600" dirty="0" smtClean="0">
                <a:solidFill>
                  <a:srgbClr val="860000"/>
                </a:solidFill>
                <a:latin typeface="Segoe UI" panose="020B0502040204020203" pitchFamily="34" charset="0"/>
                <a:ea typeface="Segoe UI Emoji" panose="020B0502040204020203" pitchFamily="34" charset="0"/>
                <a:cs typeface="Segoe UI" panose="020B0502040204020203" pitchFamily="34" charset="0"/>
              </a:rPr>
              <a:t>ΕΡΙΓΡΑΜΜΑΤΑ</a:t>
            </a:r>
            <a:endParaRPr lang="el-GR" b="1" dirty="0">
              <a:solidFill>
                <a:srgbClr val="860000"/>
              </a:solidFill>
              <a:latin typeface="Segoe UI" panose="020B0502040204020203" pitchFamily="34" charset="0"/>
              <a:ea typeface="Segoe UI Emoji" panose="020B0502040204020203" pitchFamily="34" charset="0"/>
              <a:cs typeface="Segoe UI" panose="020B0502040204020203" pitchFamily="34" charset="0"/>
            </a:endParaRPr>
          </a:p>
        </p:txBody>
      </p:sp>
      <p:sp>
        <p:nvSpPr>
          <p:cNvPr id="11" name="Ορθογώνιο 10"/>
          <p:cNvSpPr/>
          <p:nvPr/>
        </p:nvSpPr>
        <p:spPr>
          <a:xfrm>
            <a:off x="2791103" y="5725754"/>
            <a:ext cx="1358064" cy="369332"/>
          </a:xfrm>
          <a:prstGeom prst="rect">
            <a:avLst/>
          </a:prstGeom>
        </p:spPr>
        <p:txBody>
          <a:bodyPr wrap="none">
            <a:spAutoFit/>
          </a:bodyPr>
          <a:lstStyle/>
          <a:p>
            <a:r>
              <a:rPr lang="el-GR" dirty="0" err="1">
                <a:latin typeface="Arno Pro" pitchFamily="18" charset="0"/>
              </a:rPr>
              <a:t>Λινοθηκάριος</a:t>
            </a:r>
            <a:endParaRPr lang="el-GR" dirty="0">
              <a:latin typeface="Arno Pro" pitchFamily="18" charset="0"/>
            </a:endParaRPr>
          </a:p>
        </p:txBody>
      </p:sp>
      <p:sp>
        <p:nvSpPr>
          <p:cNvPr id="12" name="Ορθογώνιο 11"/>
          <p:cNvSpPr/>
          <p:nvPr/>
        </p:nvSpPr>
        <p:spPr>
          <a:xfrm>
            <a:off x="523931" y="5945739"/>
            <a:ext cx="2161682" cy="369332"/>
          </a:xfrm>
          <a:prstGeom prst="rect">
            <a:avLst/>
          </a:prstGeom>
        </p:spPr>
        <p:txBody>
          <a:bodyPr wrap="none">
            <a:spAutoFit/>
          </a:bodyPr>
          <a:lstStyle/>
          <a:p>
            <a:r>
              <a:rPr lang="el-GR" dirty="0"/>
              <a:t>Τουριστικός συνοδός</a:t>
            </a:r>
          </a:p>
        </p:txBody>
      </p:sp>
      <p:sp>
        <p:nvSpPr>
          <p:cNvPr id="42" name="Ορθογώνιο 41"/>
          <p:cNvSpPr/>
          <p:nvPr/>
        </p:nvSpPr>
        <p:spPr>
          <a:xfrm>
            <a:off x="299136" y="4325625"/>
            <a:ext cx="3757760" cy="523220"/>
          </a:xfrm>
          <a:prstGeom prst="rect">
            <a:avLst/>
          </a:prstGeom>
        </p:spPr>
        <p:txBody>
          <a:bodyPr wrap="none">
            <a:spAutoFit/>
          </a:bodyPr>
          <a:lstStyle/>
          <a:p>
            <a:r>
              <a:rPr lang="el-GR" sz="2800" b="1" dirty="0" smtClean="0">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Εκπαιδευτής ενηλίκων</a:t>
            </a:r>
            <a:endParaRPr lang="el-GR" sz="2800" b="1" dirty="0">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546067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outVertical)">
                                      <p:cBhvr>
                                        <p:cTn id="7" dur="500"/>
                                        <p:tgtEl>
                                          <p:spTgt spid="17"/>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outVertical)">
                                      <p:cBhvr>
                                        <p:cTn id="10" dur="500"/>
                                        <p:tgtEl>
                                          <p:spTgt spid="9"/>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outVertical)">
                                      <p:cBhvr>
                                        <p:cTn id="13" dur="500"/>
                                        <p:tgtEl>
                                          <p:spTgt spid="19"/>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barn(outVertical)">
                                      <p:cBhvr>
                                        <p:cTn id="16" dur="500"/>
                                        <p:tgtEl>
                                          <p:spTgt spid="27"/>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barn(outVertical)">
                                      <p:cBhvr>
                                        <p:cTn id="19" dur="500"/>
                                        <p:tgtEl>
                                          <p:spTgt spid="26"/>
                                        </p:tgtEl>
                                      </p:cBhvr>
                                    </p:animEffect>
                                  </p:childTnLst>
                                </p:cTn>
                              </p:par>
                              <p:par>
                                <p:cTn id="20" presetID="16" presetClass="entr" presetSubtype="37"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barn(outVertical)">
                                      <p:cBhvr>
                                        <p:cTn id="22" dur="500"/>
                                        <p:tgtEl>
                                          <p:spTgt spid="33"/>
                                        </p:tgtEl>
                                      </p:cBhvr>
                                    </p:animEffect>
                                  </p:childTnLst>
                                </p:cTn>
                              </p:par>
                              <p:par>
                                <p:cTn id="23" presetID="16" presetClass="entr" presetSubtype="37"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outVertical)">
                                      <p:cBhvr>
                                        <p:cTn id="25" dur="500"/>
                                        <p:tgtEl>
                                          <p:spTgt spid="2"/>
                                        </p:tgtEl>
                                      </p:cBhvr>
                                    </p:animEffect>
                                  </p:childTnLst>
                                </p:cTn>
                              </p:par>
                              <p:par>
                                <p:cTn id="26" presetID="16" presetClass="entr" presetSubtype="37"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outVertical)">
                                      <p:cBhvr>
                                        <p:cTn id="28" dur="500"/>
                                        <p:tgtEl>
                                          <p:spTgt spid="6"/>
                                        </p:tgtEl>
                                      </p:cBhvr>
                                    </p:animEffect>
                                  </p:childTnLst>
                                </p:cTn>
                              </p:par>
                              <p:par>
                                <p:cTn id="29" presetID="16" presetClass="entr" presetSubtype="37"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barn(outVertical)">
                                      <p:cBhvr>
                                        <p:cTn id="31" dur="500"/>
                                        <p:tgtEl>
                                          <p:spTgt spid="25"/>
                                        </p:tgtEl>
                                      </p:cBhvr>
                                    </p:animEffect>
                                  </p:childTnLst>
                                </p:cTn>
                              </p:par>
                              <p:par>
                                <p:cTn id="32" presetID="16" presetClass="entr" presetSubtype="37" fill="hold" grpId="0" nodeType="with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barn(outVertical)">
                                      <p:cBhvr>
                                        <p:cTn id="34" dur="500"/>
                                        <p:tgtEl>
                                          <p:spTgt spid="34"/>
                                        </p:tgtEl>
                                      </p:cBhvr>
                                    </p:animEffect>
                                  </p:childTnLst>
                                </p:cTn>
                              </p:par>
                              <p:par>
                                <p:cTn id="35" presetID="16" presetClass="entr" presetSubtype="37" fill="hold" grpId="0" nodeType="withEffect">
                                  <p:stCondLst>
                                    <p:cond delay="0"/>
                                  </p:stCondLst>
                                  <p:iterate type="lt">
                                    <p:tmPct val="0"/>
                                  </p:iterate>
                                  <p:childTnLst>
                                    <p:set>
                                      <p:cBhvr>
                                        <p:cTn id="36" dur="1" fill="hold">
                                          <p:stCondLst>
                                            <p:cond delay="0"/>
                                          </p:stCondLst>
                                        </p:cTn>
                                        <p:tgtEl>
                                          <p:spTgt spid="42"/>
                                        </p:tgtEl>
                                        <p:attrNameLst>
                                          <p:attrName>style.visibility</p:attrName>
                                        </p:attrNameLst>
                                      </p:cBhvr>
                                      <p:to>
                                        <p:strVal val="visible"/>
                                      </p:to>
                                    </p:set>
                                    <p:animEffect transition="in" filter="barn(outVertical)">
                                      <p:cBhvr>
                                        <p:cTn id="37" dur="500"/>
                                        <p:tgtEl>
                                          <p:spTgt spid="42"/>
                                        </p:tgtEl>
                                      </p:cBhvr>
                                    </p:animEffect>
                                  </p:childTnLst>
                                </p:cTn>
                              </p:par>
                              <p:par>
                                <p:cTn id="38" presetID="16" presetClass="entr" presetSubtype="37"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barn(outVertical)">
                                      <p:cBhvr>
                                        <p:cTn id="40" dur="500"/>
                                        <p:tgtEl>
                                          <p:spTgt spid="22"/>
                                        </p:tgtEl>
                                      </p:cBhvr>
                                    </p:animEffect>
                                  </p:childTnLst>
                                </p:cTn>
                              </p:par>
                              <p:par>
                                <p:cTn id="41" presetID="16" presetClass="entr" presetSubtype="37" fill="hold" grpId="0"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barn(outVertical)">
                                      <p:cBhvr>
                                        <p:cTn id="43" dur="500"/>
                                        <p:tgtEl>
                                          <p:spTgt spid="5"/>
                                        </p:tgtEl>
                                      </p:cBhvr>
                                    </p:animEffect>
                                  </p:childTnLst>
                                </p:cTn>
                              </p:par>
                              <p:par>
                                <p:cTn id="44" presetID="16" presetClass="entr" presetSubtype="37" fill="hold" grpId="0" nodeType="with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barn(outVertical)">
                                      <p:cBhvr>
                                        <p:cTn id="46" dur="500"/>
                                        <p:tgtEl>
                                          <p:spTgt spid="3"/>
                                        </p:tgtEl>
                                      </p:cBhvr>
                                    </p:animEffect>
                                  </p:childTnLst>
                                </p:cTn>
                              </p:par>
                              <p:par>
                                <p:cTn id="47" presetID="16" presetClass="entr" presetSubtype="37" fill="hold" grpId="0" nodeType="with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barn(outVertical)">
                                      <p:cBhvr>
                                        <p:cTn id="49" dur="500"/>
                                        <p:tgtEl>
                                          <p:spTgt spid="4"/>
                                        </p:tgtEl>
                                      </p:cBhvr>
                                    </p:animEffect>
                                  </p:childTnLst>
                                </p:cTn>
                              </p:par>
                              <p:par>
                                <p:cTn id="50" presetID="16" presetClass="entr" presetSubtype="37" fill="hold" grpId="0" nodeType="with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barn(outVertical)">
                                      <p:cBhvr>
                                        <p:cTn id="52" dur="500"/>
                                        <p:tgtEl>
                                          <p:spTgt spid="35"/>
                                        </p:tgtEl>
                                      </p:cBhvr>
                                    </p:animEffect>
                                  </p:childTnLst>
                                </p:cTn>
                              </p:par>
                              <p:par>
                                <p:cTn id="53" presetID="16" presetClass="entr" presetSubtype="37" fill="hold" grpId="0" nodeType="with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barn(outVertical)">
                                      <p:cBhvr>
                                        <p:cTn id="55" dur="500"/>
                                        <p:tgtEl>
                                          <p:spTgt spid="8"/>
                                        </p:tgtEl>
                                      </p:cBhvr>
                                    </p:animEffect>
                                  </p:childTnLst>
                                </p:cTn>
                              </p:par>
                              <p:par>
                                <p:cTn id="56" presetID="16" presetClass="entr" presetSubtype="37" fill="hold" grpId="0" nodeType="withEffect">
                                  <p:stCondLst>
                                    <p:cond delay="0"/>
                                  </p:stCondLst>
                                  <p:childTnLst>
                                    <p:set>
                                      <p:cBhvr>
                                        <p:cTn id="57" dur="1" fill="hold">
                                          <p:stCondLst>
                                            <p:cond delay="0"/>
                                          </p:stCondLst>
                                        </p:cTn>
                                        <p:tgtEl>
                                          <p:spTgt spid="36"/>
                                        </p:tgtEl>
                                        <p:attrNameLst>
                                          <p:attrName>style.visibility</p:attrName>
                                        </p:attrNameLst>
                                      </p:cBhvr>
                                      <p:to>
                                        <p:strVal val="visible"/>
                                      </p:to>
                                    </p:set>
                                    <p:animEffect transition="in" filter="barn(outVertical)">
                                      <p:cBhvr>
                                        <p:cTn id="58" dur="500"/>
                                        <p:tgtEl>
                                          <p:spTgt spid="36"/>
                                        </p:tgtEl>
                                      </p:cBhvr>
                                    </p:animEffect>
                                  </p:childTnLst>
                                </p:cTn>
                              </p:par>
                              <p:par>
                                <p:cTn id="59" presetID="16" presetClass="entr" presetSubtype="37" fill="hold" grpId="0" nodeType="with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barn(outVertical)">
                                      <p:cBhvr>
                                        <p:cTn id="61" dur="500"/>
                                        <p:tgtEl>
                                          <p:spTgt spid="10"/>
                                        </p:tgtEl>
                                      </p:cBhvr>
                                    </p:animEffect>
                                  </p:childTnLst>
                                </p:cTn>
                              </p:par>
                              <p:par>
                                <p:cTn id="62" presetID="16" presetClass="entr" presetSubtype="37" fill="hold" grpId="0" nodeType="withEffect">
                                  <p:stCondLst>
                                    <p:cond delay="0"/>
                                  </p:stCondLst>
                                  <p:childTnLst>
                                    <p:set>
                                      <p:cBhvr>
                                        <p:cTn id="63" dur="1" fill="hold">
                                          <p:stCondLst>
                                            <p:cond delay="0"/>
                                          </p:stCondLst>
                                        </p:cTn>
                                        <p:tgtEl>
                                          <p:spTgt spid="11"/>
                                        </p:tgtEl>
                                        <p:attrNameLst>
                                          <p:attrName>style.visibility</p:attrName>
                                        </p:attrNameLst>
                                      </p:cBhvr>
                                      <p:to>
                                        <p:strVal val="visible"/>
                                      </p:to>
                                    </p:set>
                                    <p:animEffect transition="in" filter="barn(outVertical)">
                                      <p:cBhvr>
                                        <p:cTn id="64" dur="500"/>
                                        <p:tgtEl>
                                          <p:spTgt spid="11"/>
                                        </p:tgtEl>
                                      </p:cBhvr>
                                    </p:animEffect>
                                  </p:childTnLst>
                                </p:cTn>
                              </p:par>
                              <p:par>
                                <p:cTn id="65" presetID="16" presetClass="entr" presetSubtype="37" fill="hold" grpId="0" nodeType="with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barn(outVertical)">
                                      <p:cBhvr>
                                        <p:cTn id="67" dur="500"/>
                                        <p:tgtEl>
                                          <p:spTgt spid="12"/>
                                        </p:tgtEl>
                                      </p:cBhvr>
                                    </p:animEffect>
                                  </p:childTnLst>
                                </p:cTn>
                              </p:par>
                              <p:par>
                                <p:cTn id="68" presetID="16" presetClass="entr" presetSubtype="37" fill="hold" grpId="0" nodeType="withEffect">
                                  <p:stCondLst>
                                    <p:cond delay="0"/>
                                  </p:stCondLst>
                                  <p:childTnLst>
                                    <p:set>
                                      <p:cBhvr>
                                        <p:cTn id="69" dur="1" fill="hold">
                                          <p:stCondLst>
                                            <p:cond delay="0"/>
                                          </p:stCondLst>
                                        </p:cTn>
                                        <p:tgtEl>
                                          <p:spTgt spid="7"/>
                                        </p:tgtEl>
                                        <p:attrNameLst>
                                          <p:attrName>style.visibility</p:attrName>
                                        </p:attrNameLst>
                                      </p:cBhvr>
                                      <p:to>
                                        <p:strVal val="visible"/>
                                      </p:to>
                                    </p:set>
                                    <p:animEffect transition="in" filter="barn(outVertical)">
                                      <p:cBhvr>
                                        <p:cTn id="70" dur="500"/>
                                        <p:tgtEl>
                                          <p:spTgt spid="7"/>
                                        </p:tgtEl>
                                      </p:cBhvr>
                                    </p:animEffect>
                                  </p:childTnLst>
                                </p:cTn>
                              </p:par>
                            </p:childTnLst>
                          </p:cTn>
                        </p:par>
                        <p:par>
                          <p:cTn id="71" fill="hold">
                            <p:stCondLst>
                              <p:cond delay="500"/>
                            </p:stCondLst>
                            <p:childTnLst>
                              <p:par>
                                <p:cTn id="72" presetID="22" presetClass="entr" presetSubtype="8" fill="hold" nodeType="afterEffect">
                                  <p:stCondLst>
                                    <p:cond delay="0"/>
                                  </p:stCondLst>
                                  <p:childTnLst>
                                    <p:set>
                                      <p:cBhvr>
                                        <p:cTn id="73" dur="1" fill="hold">
                                          <p:stCondLst>
                                            <p:cond delay="0"/>
                                          </p:stCondLst>
                                        </p:cTn>
                                        <p:tgtEl>
                                          <p:spTgt spid="13"/>
                                        </p:tgtEl>
                                        <p:attrNameLst>
                                          <p:attrName>style.visibility</p:attrName>
                                        </p:attrNameLst>
                                      </p:cBhvr>
                                      <p:to>
                                        <p:strVal val="visible"/>
                                      </p:to>
                                    </p:set>
                                    <p:animEffect transition="in" filter="wipe(left)">
                                      <p:cBhvr>
                                        <p:cTn id="74" dur="500"/>
                                        <p:tgtEl>
                                          <p:spTgt spid="13"/>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xit" presetSubtype="21" fill="hold" grpId="1" nodeType="clickEffect">
                                  <p:stCondLst>
                                    <p:cond delay="0"/>
                                  </p:stCondLst>
                                  <p:childTnLst>
                                    <p:animEffect transition="out" filter="barn(inVertical)">
                                      <p:cBhvr>
                                        <p:cTn id="78" dur="500"/>
                                        <p:tgtEl>
                                          <p:spTgt spid="17"/>
                                        </p:tgtEl>
                                      </p:cBhvr>
                                    </p:animEffect>
                                    <p:set>
                                      <p:cBhvr>
                                        <p:cTn id="79" dur="1" fill="hold">
                                          <p:stCondLst>
                                            <p:cond delay="499"/>
                                          </p:stCondLst>
                                        </p:cTn>
                                        <p:tgtEl>
                                          <p:spTgt spid="17"/>
                                        </p:tgtEl>
                                        <p:attrNameLst>
                                          <p:attrName>style.visibility</p:attrName>
                                        </p:attrNameLst>
                                      </p:cBhvr>
                                      <p:to>
                                        <p:strVal val="hidden"/>
                                      </p:to>
                                    </p:set>
                                  </p:childTnLst>
                                </p:cTn>
                              </p:par>
                              <p:par>
                                <p:cTn id="80" presetID="16" presetClass="exit" presetSubtype="21" fill="hold" grpId="1" nodeType="withEffect">
                                  <p:stCondLst>
                                    <p:cond delay="0"/>
                                  </p:stCondLst>
                                  <p:childTnLst>
                                    <p:animEffect transition="out" filter="barn(inVertical)">
                                      <p:cBhvr>
                                        <p:cTn id="81" dur="500"/>
                                        <p:tgtEl>
                                          <p:spTgt spid="9"/>
                                        </p:tgtEl>
                                      </p:cBhvr>
                                    </p:animEffect>
                                    <p:set>
                                      <p:cBhvr>
                                        <p:cTn id="82" dur="1" fill="hold">
                                          <p:stCondLst>
                                            <p:cond delay="499"/>
                                          </p:stCondLst>
                                        </p:cTn>
                                        <p:tgtEl>
                                          <p:spTgt spid="9"/>
                                        </p:tgtEl>
                                        <p:attrNameLst>
                                          <p:attrName>style.visibility</p:attrName>
                                        </p:attrNameLst>
                                      </p:cBhvr>
                                      <p:to>
                                        <p:strVal val="hidden"/>
                                      </p:to>
                                    </p:set>
                                  </p:childTnLst>
                                </p:cTn>
                              </p:par>
                              <p:par>
                                <p:cTn id="83" presetID="16" presetClass="exit" presetSubtype="21" fill="hold" grpId="1" nodeType="withEffect">
                                  <p:stCondLst>
                                    <p:cond delay="0"/>
                                  </p:stCondLst>
                                  <p:childTnLst>
                                    <p:animEffect transition="out" filter="barn(inVertical)">
                                      <p:cBhvr>
                                        <p:cTn id="84" dur="500"/>
                                        <p:tgtEl>
                                          <p:spTgt spid="19"/>
                                        </p:tgtEl>
                                      </p:cBhvr>
                                    </p:animEffect>
                                    <p:set>
                                      <p:cBhvr>
                                        <p:cTn id="85" dur="1" fill="hold">
                                          <p:stCondLst>
                                            <p:cond delay="499"/>
                                          </p:stCondLst>
                                        </p:cTn>
                                        <p:tgtEl>
                                          <p:spTgt spid="19"/>
                                        </p:tgtEl>
                                        <p:attrNameLst>
                                          <p:attrName>style.visibility</p:attrName>
                                        </p:attrNameLst>
                                      </p:cBhvr>
                                      <p:to>
                                        <p:strVal val="hidden"/>
                                      </p:to>
                                    </p:set>
                                  </p:childTnLst>
                                </p:cTn>
                              </p:par>
                              <p:par>
                                <p:cTn id="86" presetID="16" presetClass="exit" presetSubtype="21" fill="hold" grpId="1" nodeType="withEffect">
                                  <p:stCondLst>
                                    <p:cond delay="0"/>
                                  </p:stCondLst>
                                  <p:childTnLst>
                                    <p:animEffect transition="out" filter="barn(inVertical)">
                                      <p:cBhvr>
                                        <p:cTn id="87" dur="500"/>
                                        <p:tgtEl>
                                          <p:spTgt spid="27"/>
                                        </p:tgtEl>
                                      </p:cBhvr>
                                    </p:animEffect>
                                    <p:set>
                                      <p:cBhvr>
                                        <p:cTn id="88" dur="1" fill="hold">
                                          <p:stCondLst>
                                            <p:cond delay="499"/>
                                          </p:stCondLst>
                                        </p:cTn>
                                        <p:tgtEl>
                                          <p:spTgt spid="27"/>
                                        </p:tgtEl>
                                        <p:attrNameLst>
                                          <p:attrName>style.visibility</p:attrName>
                                        </p:attrNameLst>
                                      </p:cBhvr>
                                      <p:to>
                                        <p:strVal val="hidden"/>
                                      </p:to>
                                    </p:set>
                                  </p:childTnLst>
                                </p:cTn>
                              </p:par>
                              <p:par>
                                <p:cTn id="89" presetID="16" presetClass="exit" presetSubtype="21" fill="hold" grpId="1" nodeType="withEffect">
                                  <p:stCondLst>
                                    <p:cond delay="0"/>
                                  </p:stCondLst>
                                  <p:childTnLst>
                                    <p:animEffect transition="out" filter="barn(inVertical)">
                                      <p:cBhvr>
                                        <p:cTn id="90" dur="500"/>
                                        <p:tgtEl>
                                          <p:spTgt spid="26"/>
                                        </p:tgtEl>
                                      </p:cBhvr>
                                    </p:animEffect>
                                    <p:set>
                                      <p:cBhvr>
                                        <p:cTn id="91" dur="1" fill="hold">
                                          <p:stCondLst>
                                            <p:cond delay="499"/>
                                          </p:stCondLst>
                                        </p:cTn>
                                        <p:tgtEl>
                                          <p:spTgt spid="26"/>
                                        </p:tgtEl>
                                        <p:attrNameLst>
                                          <p:attrName>style.visibility</p:attrName>
                                        </p:attrNameLst>
                                      </p:cBhvr>
                                      <p:to>
                                        <p:strVal val="hidden"/>
                                      </p:to>
                                    </p:set>
                                  </p:childTnLst>
                                </p:cTn>
                              </p:par>
                              <p:par>
                                <p:cTn id="92" presetID="16" presetClass="exit" presetSubtype="21" fill="hold" grpId="1" nodeType="withEffect">
                                  <p:stCondLst>
                                    <p:cond delay="0"/>
                                  </p:stCondLst>
                                  <p:childTnLst>
                                    <p:animEffect transition="out" filter="barn(inVertical)">
                                      <p:cBhvr>
                                        <p:cTn id="93" dur="500"/>
                                        <p:tgtEl>
                                          <p:spTgt spid="33"/>
                                        </p:tgtEl>
                                      </p:cBhvr>
                                    </p:animEffect>
                                    <p:set>
                                      <p:cBhvr>
                                        <p:cTn id="94" dur="1" fill="hold">
                                          <p:stCondLst>
                                            <p:cond delay="499"/>
                                          </p:stCondLst>
                                        </p:cTn>
                                        <p:tgtEl>
                                          <p:spTgt spid="33"/>
                                        </p:tgtEl>
                                        <p:attrNameLst>
                                          <p:attrName>style.visibility</p:attrName>
                                        </p:attrNameLst>
                                      </p:cBhvr>
                                      <p:to>
                                        <p:strVal val="hidden"/>
                                      </p:to>
                                    </p:set>
                                  </p:childTnLst>
                                </p:cTn>
                              </p:par>
                              <p:par>
                                <p:cTn id="95" presetID="16" presetClass="exit" presetSubtype="21" fill="hold" grpId="1" nodeType="withEffect">
                                  <p:stCondLst>
                                    <p:cond delay="0"/>
                                  </p:stCondLst>
                                  <p:childTnLst>
                                    <p:animEffect transition="out" filter="barn(inVertical)">
                                      <p:cBhvr>
                                        <p:cTn id="96" dur="500"/>
                                        <p:tgtEl>
                                          <p:spTgt spid="2"/>
                                        </p:tgtEl>
                                      </p:cBhvr>
                                    </p:animEffect>
                                    <p:set>
                                      <p:cBhvr>
                                        <p:cTn id="97" dur="1" fill="hold">
                                          <p:stCondLst>
                                            <p:cond delay="499"/>
                                          </p:stCondLst>
                                        </p:cTn>
                                        <p:tgtEl>
                                          <p:spTgt spid="2"/>
                                        </p:tgtEl>
                                        <p:attrNameLst>
                                          <p:attrName>style.visibility</p:attrName>
                                        </p:attrNameLst>
                                      </p:cBhvr>
                                      <p:to>
                                        <p:strVal val="hidden"/>
                                      </p:to>
                                    </p:set>
                                  </p:childTnLst>
                                </p:cTn>
                              </p:par>
                              <p:par>
                                <p:cTn id="98" presetID="16" presetClass="exit" presetSubtype="21" fill="hold" grpId="1" nodeType="withEffect">
                                  <p:stCondLst>
                                    <p:cond delay="0"/>
                                  </p:stCondLst>
                                  <p:childTnLst>
                                    <p:animEffect transition="out" filter="barn(inVertical)">
                                      <p:cBhvr>
                                        <p:cTn id="99" dur="500"/>
                                        <p:tgtEl>
                                          <p:spTgt spid="6"/>
                                        </p:tgtEl>
                                      </p:cBhvr>
                                    </p:animEffect>
                                    <p:set>
                                      <p:cBhvr>
                                        <p:cTn id="100" dur="1" fill="hold">
                                          <p:stCondLst>
                                            <p:cond delay="499"/>
                                          </p:stCondLst>
                                        </p:cTn>
                                        <p:tgtEl>
                                          <p:spTgt spid="6"/>
                                        </p:tgtEl>
                                        <p:attrNameLst>
                                          <p:attrName>style.visibility</p:attrName>
                                        </p:attrNameLst>
                                      </p:cBhvr>
                                      <p:to>
                                        <p:strVal val="hidden"/>
                                      </p:to>
                                    </p:set>
                                  </p:childTnLst>
                                </p:cTn>
                              </p:par>
                              <p:par>
                                <p:cTn id="101" presetID="16" presetClass="exit" presetSubtype="21" fill="hold" grpId="1" nodeType="withEffect">
                                  <p:stCondLst>
                                    <p:cond delay="0"/>
                                  </p:stCondLst>
                                  <p:childTnLst>
                                    <p:animEffect transition="out" filter="barn(inVertical)">
                                      <p:cBhvr>
                                        <p:cTn id="102" dur="500"/>
                                        <p:tgtEl>
                                          <p:spTgt spid="25"/>
                                        </p:tgtEl>
                                      </p:cBhvr>
                                    </p:animEffect>
                                    <p:set>
                                      <p:cBhvr>
                                        <p:cTn id="103" dur="1" fill="hold">
                                          <p:stCondLst>
                                            <p:cond delay="499"/>
                                          </p:stCondLst>
                                        </p:cTn>
                                        <p:tgtEl>
                                          <p:spTgt spid="25"/>
                                        </p:tgtEl>
                                        <p:attrNameLst>
                                          <p:attrName>style.visibility</p:attrName>
                                        </p:attrNameLst>
                                      </p:cBhvr>
                                      <p:to>
                                        <p:strVal val="hidden"/>
                                      </p:to>
                                    </p:set>
                                  </p:childTnLst>
                                </p:cTn>
                              </p:par>
                              <p:par>
                                <p:cTn id="104" presetID="16" presetClass="exit" presetSubtype="21" fill="hold" grpId="1" nodeType="withEffect">
                                  <p:stCondLst>
                                    <p:cond delay="0"/>
                                  </p:stCondLst>
                                  <p:childTnLst>
                                    <p:animEffect transition="out" filter="barn(inVertical)">
                                      <p:cBhvr>
                                        <p:cTn id="105" dur="500"/>
                                        <p:tgtEl>
                                          <p:spTgt spid="34"/>
                                        </p:tgtEl>
                                      </p:cBhvr>
                                    </p:animEffect>
                                    <p:set>
                                      <p:cBhvr>
                                        <p:cTn id="106" dur="1" fill="hold">
                                          <p:stCondLst>
                                            <p:cond delay="499"/>
                                          </p:stCondLst>
                                        </p:cTn>
                                        <p:tgtEl>
                                          <p:spTgt spid="34"/>
                                        </p:tgtEl>
                                        <p:attrNameLst>
                                          <p:attrName>style.visibility</p:attrName>
                                        </p:attrNameLst>
                                      </p:cBhvr>
                                      <p:to>
                                        <p:strVal val="hidden"/>
                                      </p:to>
                                    </p:set>
                                  </p:childTnLst>
                                </p:cTn>
                              </p:par>
                              <p:par>
                                <p:cTn id="107" presetID="16" presetClass="exit" presetSubtype="21" fill="hold" grpId="1" nodeType="withEffect">
                                  <p:stCondLst>
                                    <p:cond delay="0"/>
                                  </p:stCondLst>
                                  <p:childTnLst>
                                    <p:animEffect transition="out" filter="barn(inVertical)">
                                      <p:cBhvr>
                                        <p:cTn id="108" dur="500"/>
                                        <p:tgtEl>
                                          <p:spTgt spid="22"/>
                                        </p:tgtEl>
                                      </p:cBhvr>
                                    </p:animEffect>
                                    <p:set>
                                      <p:cBhvr>
                                        <p:cTn id="109" dur="1" fill="hold">
                                          <p:stCondLst>
                                            <p:cond delay="499"/>
                                          </p:stCondLst>
                                        </p:cTn>
                                        <p:tgtEl>
                                          <p:spTgt spid="22"/>
                                        </p:tgtEl>
                                        <p:attrNameLst>
                                          <p:attrName>style.visibility</p:attrName>
                                        </p:attrNameLst>
                                      </p:cBhvr>
                                      <p:to>
                                        <p:strVal val="hidden"/>
                                      </p:to>
                                    </p:set>
                                  </p:childTnLst>
                                </p:cTn>
                              </p:par>
                              <p:par>
                                <p:cTn id="110" presetID="16" presetClass="exit" presetSubtype="21" fill="hold" grpId="1" nodeType="withEffect">
                                  <p:stCondLst>
                                    <p:cond delay="0"/>
                                  </p:stCondLst>
                                  <p:childTnLst>
                                    <p:animEffect transition="out" filter="barn(inVertical)">
                                      <p:cBhvr>
                                        <p:cTn id="111" dur="500"/>
                                        <p:tgtEl>
                                          <p:spTgt spid="5"/>
                                        </p:tgtEl>
                                      </p:cBhvr>
                                    </p:animEffect>
                                    <p:set>
                                      <p:cBhvr>
                                        <p:cTn id="112" dur="1" fill="hold">
                                          <p:stCondLst>
                                            <p:cond delay="499"/>
                                          </p:stCondLst>
                                        </p:cTn>
                                        <p:tgtEl>
                                          <p:spTgt spid="5"/>
                                        </p:tgtEl>
                                        <p:attrNameLst>
                                          <p:attrName>style.visibility</p:attrName>
                                        </p:attrNameLst>
                                      </p:cBhvr>
                                      <p:to>
                                        <p:strVal val="hidden"/>
                                      </p:to>
                                    </p:set>
                                  </p:childTnLst>
                                </p:cTn>
                              </p:par>
                              <p:par>
                                <p:cTn id="113" presetID="16" presetClass="exit" presetSubtype="21" fill="hold" grpId="1" nodeType="withEffect">
                                  <p:stCondLst>
                                    <p:cond delay="0"/>
                                  </p:stCondLst>
                                  <p:childTnLst>
                                    <p:animEffect transition="out" filter="barn(inVertical)">
                                      <p:cBhvr>
                                        <p:cTn id="114" dur="500"/>
                                        <p:tgtEl>
                                          <p:spTgt spid="3"/>
                                        </p:tgtEl>
                                      </p:cBhvr>
                                    </p:animEffect>
                                    <p:set>
                                      <p:cBhvr>
                                        <p:cTn id="115" dur="1" fill="hold">
                                          <p:stCondLst>
                                            <p:cond delay="499"/>
                                          </p:stCondLst>
                                        </p:cTn>
                                        <p:tgtEl>
                                          <p:spTgt spid="3"/>
                                        </p:tgtEl>
                                        <p:attrNameLst>
                                          <p:attrName>style.visibility</p:attrName>
                                        </p:attrNameLst>
                                      </p:cBhvr>
                                      <p:to>
                                        <p:strVal val="hidden"/>
                                      </p:to>
                                    </p:set>
                                  </p:childTnLst>
                                </p:cTn>
                              </p:par>
                              <p:par>
                                <p:cTn id="116" presetID="16" presetClass="exit" presetSubtype="21" fill="hold" grpId="1" nodeType="withEffect">
                                  <p:stCondLst>
                                    <p:cond delay="0"/>
                                  </p:stCondLst>
                                  <p:childTnLst>
                                    <p:animEffect transition="out" filter="barn(inVertical)">
                                      <p:cBhvr>
                                        <p:cTn id="117" dur="500"/>
                                        <p:tgtEl>
                                          <p:spTgt spid="4"/>
                                        </p:tgtEl>
                                      </p:cBhvr>
                                    </p:animEffect>
                                    <p:set>
                                      <p:cBhvr>
                                        <p:cTn id="118" dur="1" fill="hold">
                                          <p:stCondLst>
                                            <p:cond delay="499"/>
                                          </p:stCondLst>
                                        </p:cTn>
                                        <p:tgtEl>
                                          <p:spTgt spid="4"/>
                                        </p:tgtEl>
                                        <p:attrNameLst>
                                          <p:attrName>style.visibility</p:attrName>
                                        </p:attrNameLst>
                                      </p:cBhvr>
                                      <p:to>
                                        <p:strVal val="hidden"/>
                                      </p:to>
                                    </p:set>
                                  </p:childTnLst>
                                </p:cTn>
                              </p:par>
                              <p:par>
                                <p:cTn id="119" presetID="16" presetClass="exit" presetSubtype="21" fill="hold" grpId="1" nodeType="withEffect">
                                  <p:stCondLst>
                                    <p:cond delay="0"/>
                                  </p:stCondLst>
                                  <p:childTnLst>
                                    <p:animEffect transition="out" filter="barn(inVertical)">
                                      <p:cBhvr>
                                        <p:cTn id="120" dur="500"/>
                                        <p:tgtEl>
                                          <p:spTgt spid="35"/>
                                        </p:tgtEl>
                                      </p:cBhvr>
                                    </p:animEffect>
                                    <p:set>
                                      <p:cBhvr>
                                        <p:cTn id="121" dur="1" fill="hold">
                                          <p:stCondLst>
                                            <p:cond delay="499"/>
                                          </p:stCondLst>
                                        </p:cTn>
                                        <p:tgtEl>
                                          <p:spTgt spid="35"/>
                                        </p:tgtEl>
                                        <p:attrNameLst>
                                          <p:attrName>style.visibility</p:attrName>
                                        </p:attrNameLst>
                                      </p:cBhvr>
                                      <p:to>
                                        <p:strVal val="hidden"/>
                                      </p:to>
                                    </p:set>
                                  </p:childTnLst>
                                </p:cTn>
                              </p:par>
                              <p:par>
                                <p:cTn id="122" presetID="16" presetClass="exit" presetSubtype="21" fill="hold" grpId="1" nodeType="withEffect">
                                  <p:stCondLst>
                                    <p:cond delay="0"/>
                                  </p:stCondLst>
                                  <p:childTnLst>
                                    <p:animEffect transition="out" filter="barn(inVertical)">
                                      <p:cBhvr>
                                        <p:cTn id="123" dur="500"/>
                                        <p:tgtEl>
                                          <p:spTgt spid="8"/>
                                        </p:tgtEl>
                                      </p:cBhvr>
                                    </p:animEffect>
                                    <p:set>
                                      <p:cBhvr>
                                        <p:cTn id="124" dur="1" fill="hold">
                                          <p:stCondLst>
                                            <p:cond delay="499"/>
                                          </p:stCondLst>
                                        </p:cTn>
                                        <p:tgtEl>
                                          <p:spTgt spid="8"/>
                                        </p:tgtEl>
                                        <p:attrNameLst>
                                          <p:attrName>style.visibility</p:attrName>
                                        </p:attrNameLst>
                                      </p:cBhvr>
                                      <p:to>
                                        <p:strVal val="hidden"/>
                                      </p:to>
                                    </p:set>
                                  </p:childTnLst>
                                </p:cTn>
                              </p:par>
                              <p:par>
                                <p:cTn id="125" presetID="16" presetClass="exit" presetSubtype="21" fill="hold" grpId="1" nodeType="withEffect">
                                  <p:stCondLst>
                                    <p:cond delay="0"/>
                                  </p:stCondLst>
                                  <p:childTnLst>
                                    <p:animEffect transition="out" filter="barn(inVertical)">
                                      <p:cBhvr>
                                        <p:cTn id="126" dur="500"/>
                                        <p:tgtEl>
                                          <p:spTgt spid="36"/>
                                        </p:tgtEl>
                                      </p:cBhvr>
                                    </p:animEffect>
                                    <p:set>
                                      <p:cBhvr>
                                        <p:cTn id="127" dur="1" fill="hold">
                                          <p:stCondLst>
                                            <p:cond delay="499"/>
                                          </p:stCondLst>
                                        </p:cTn>
                                        <p:tgtEl>
                                          <p:spTgt spid="36"/>
                                        </p:tgtEl>
                                        <p:attrNameLst>
                                          <p:attrName>style.visibility</p:attrName>
                                        </p:attrNameLst>
                                      </p:cBhvr>
                                      <p:to>
                                        <p:strVal val="hidden"/>
                                      </p:to>
                                    </p:set>
                                  </p:childTnLst>
                                </p:cTn>
                              </p:par>
                              <p:par>
                                <p:cTn id="128" presetID="16" presetClass="exit" presetSubtype="21" fill="hold" grpId="1" nodeType="withEffect">
                                  <p:stCondLst>
                                    <p:cond delay="0"/>
                                  </p:stCondLst>
                                  <p:childTnLst>
                                    <p:animEffect transition="out" filter="barn(inVertical)">
                                      <p:cBhvr>
                                        <p:cTn id="129" dur="500"/>
                                        <p:tgtEl>
                                          <p:spTgt spid="10"/>
                                        </p:tgtEl>
                                      </p:cBhvr>
                                    </p:animEffect>
                                    <p:set>
                                      <p:cBhvr>
                                        <p:cTn id="130" dur="1" fill="hold">
                                          <p:stCondLst>
                                            <p:cond delay="499"/>
                                          </p:stCondLst>
                                        </p:cTn>
                                        <p:tgtEl>
                                          <p:spTgt spid="10"/>
                                        </p:tgtEl>
                                        <p:attrNameLst>
                                          <p:attrName>style.visibility</p:attrName>
                                        </p:attrNameLst>
                                      </p:cBhvr>
                                      <p:to>
                                        <p:strVal val="hidden"/>
                                      </p:to>
                                    </p:set>
                                  </p:childTnLst>
                                </p:cTn>
                              </p:par>
                              <p:par>
                                <p:cTn id="131" presetID="16" presetClass="exit" presetSubtype="21" fill="hold" grpId="1" nodeType="withEffect">
                                  <p:stCondLst>
                                    <p:cond delay="0"/>
                                  </p:stCondLst>
                                  <p:childTnLst>
                                    <p:animEffect transition="out" filter="barn(inVertical)">
                                      <p:cBhvr>
                                        <p:cTn id="132" dur="500"/>
                                        <p:tgtEl>
                                          <p:spTgt spid="11"/>
                                        </p:tgtEl>
                                      </p:cBhvr>
                                    </p:animEffect>
                                    <p:set>
                                      <p:cBhvr>
                                        <p:cTn id="133" dur="1" fill="hold">
                                          <p:stCondLst>
                                            <p:cond delay="499"/>
                                          </p:stCondLst>
                                        </p:cTn>
                                        <p:tgtEl>
                                          <p:spTgt spid="11"/>
                                        </p:tgtEl>
                                        <p:attrNameLst>
                                          <p:attrName>style.visibility</p:attrName>
                                        </p:attrNameLst>
                                      </p:cBhvr>
                                      <p:to>
                                        <p:strVal val="hidden"/>
                                      </p:to>
                                    </p:set>
                                  </p:childTnLst>
                                </p:cTn>
                              </p:par>
                              <p:par>
                                <p:cTn id="134" presetID="16" presetClass="exit" presetSubtype="21" fill="hold" grpId="1" nodeType="withEffect">
                                  <p:stCondLst>
                                    <p:cond delay="0"/>
                                  </p:stCondLst>
                                  <p:childTnLst>
                                    <p:animEffect transition="out" filter="barn(inVertical)">
                                      <p:cBhvr>
                                        <p:cTn id="135" dur="500"/>
                                        <p:tgtEl>
                                          <p:spTgt spid="12"/>
                                        </p:tgtEl>
                                      </p:cBhvr>
                                    </p:animEffect>
                                    <p:set>
                                      <p:cBhvr>
                                        <p:cTn id="136" dur="1" fill="hold">
                                          <p:stCondLst>
                                            <p:cond delay="499"/>
                                          </p:stCondLst>
                                        </p:cTn>
                                        <p:tgtEl>
                                          <p:spTgt spid="12"/>
                                        </p:tgtEl>
                                        <p:attrNameLst>
                                          <p:attrName>style.visibility</p:attrName>
                                        </p:attrNameLst>
                                      </p:cBhvr>
                                      <p:to>
                                        <p:strVal val="hidden"/>
                                      </p:to>
                                    </p:set>
                                  </p:childTnLst>
                                </p:cTn>
                              </p:par>
                              <p:par>
                                <p:cTn id="137" presetID="16" presetClass="exit" presetSubtype="21" fill="hold" grpId="1" nodeType="withEffect">
                                  <p:stCondLst>
                                    <p:cond delay="0"/>
                                  </p:stCondLst>
                                  <p:childTnLst>
                                    <p:animEffect transition="out" filter="barn(inVertical)">
                                      <p:cBhvr>
                                        <p:cTn id="138" dur="500"/>
                                        <p:tgtEl>
                                          <p:spTgt spid="7"/>
                                        </p:tgtEl>
                                      </p:cBhvr>
                                    </p:animEffect>
                                    <p:set>
                                      <p:cBhvr>
                                        <p:cTn id="139" dur="1" fill="hold">
                                          <p:stCondLst>
                                            <p:cond delay="499"/>
                                          </p:stCondLst>
                                        </p:cTn>
                                        <p:tgtEl>
                                          <p:spTgt spid="7"/>
                                        </p:tgtEl>
                                        <p:attrNameLst>
                                          <p:attrName>style.visibility</p:attrName>
                                        </p:attrNameLst>
                                      </p:cBhvr>
                                      <p:to>
                                        <p:strVal val="hidden"/>
                                      </p:to>
                                    </p:set>
                                  </p:childTnLst>
                                </p:cTn>
                              </p:par>
                            </p:childTnLst>
                          </p:cTn>
                        </p:par>
                        <p:par>
                          <p:cTn id="140" fill="hold">
                            <p:stCondLst>
                              <p:cond delay="500"/>
                            </p:stCondLst>
                            <p:childTnLst>
                              <p:par>
                                <p:cTn id="141" presetID="34" presetClass="emph" presetSubtype="0" fill="hold" grpId="2" nodeType="afterEffect">
                                  <p:stCondLst>
                                    <p:cond delay="0"/>
                                  </p:stCondLst>
                                  <p:iterate type="lt">
                                    <p:tmPct val="10000"/>
                                  </p:iterate>
                                  <p:childTnLst>
                                    <p:animMotion origin="layout" path="M 0.0 0.0 L 0.0 -0.07213" pathEditMode="relative" ptsTypes="">
                                      <p:cBhvr>
                                        <p:cTn id="142" dur="250" accel="50000" decel="50000" autoRev="1" fill="hold">
                                          <p:stCondLst>
                                            <p:cond delay="0"/>
                                          </p:stCondLst>
                                        </p:cTn>
                                        <p:tgtEl>
                                          <p:spTgt spid="42"/>
                                        </p:tgtEl>
                                        <p:attrNameLst>
                                          <p:attrName>ppt_x</p:attrName>
                                          <p:attrName>ppt_y</p:attrName>
                                        </p:attrNameLst>
                                      </p:cBhvr>
                                    </p:animMotion>
                                    <p:animRot by="1500000">
                                      <p:cBhvr>
                                        <p:cTn id="143" dur="125" fill="hold">
                                          <p:stCondLst>
                                            <p:cond delay="0"/>
                                          </p:stCondLst>
                                        </p:cTn>
                                        <p:tgtEl>
                                          <p:spTgt spid="42"/>
                                        </p:tgtEl>
                                        <p:attrNameLst>
                                          <p:attrName>r</p:attrName>
                                        </p:attrNameLst>
                                      </p:cBhvr>
                                    </p:animRot>
                                    <p:animRot by="-1500000">
                                      <p:cBhvr>
                                        <p:cTn id="144" dur="125" fill="hold">
                                          <p:stCondLst>
                                            <p:cond delay="125"/>
                                          </p:stCondLst>
                                        </p:cTn>
                                        <p:tgtEl>
                                          <p:spTgt spid="42"/>
                                        </p:tgtEl>
                                        <p:attrNameLst>
                                          <p:attrName>r</p:attrName>
                                        </p:attrNameLst>
                                      </p:cBhvr>
                                    </p:animRot>
                                    <p:animRot by="-1500000">
                                      <p:cBhvr>
                                        <p:cTn id="145" dur="125" fill="hold">
                                          <p:stCondLst>
                                            <p:cond delay="250"/>
                                          </p:stCondLst>
                                        </p:cTn>
                                        <p:tgtEl>
                                          <p:spTgt spid="42"/>
                                        </p:tgtEl>
                                        <p:attrNameLst>
                                          <p:attrName>r</p:attrName>
                                        </p:attrNameLst>
                                      </p:cBhvr>
                                    </p:animRot>
                                    <p:animRot by="1500000">
                                      <p:cBhvr>
                                        <p:cTn id="146" dur="125" fill="hold">
                                          <p:stCondLst>
                                            <p:cond delay="375"/>
                                          </p:stCondLst>
                                        </p:cTn>
                                        <p:tgtEl>
                                          <p:spTgt spid="42"/>
                                        </p:tgtEl>
                                        <p:attrNameLst>
                                          <p:attrName>r</p:attrName>
                                        </p:attrNameLst>
                                      </p:cBhvr>
                                    </p:animRot>
                                  </p:childTnLst>
                                </p:cTn>
                              </p:par>
                            </p:childTnLst>
                          </p:cTn>
                        </p:par>
                        <p:par>
                          <p:cTn id="147" fill="hold">
                            <p:stCondLst>
                              <p:cond delay="1900"/>
                            </p:stCondLst>
                            <p:childTnLst>
                              <p:par>
                                <p:cTn id="148" presetID="3" presetClass="emph" presetSubtype="2" fill="hold" grpId="1" nodeType="afterEffect">
                                  <p:stCondLst>
                                    <p:cond delay="0"/>
                                  </p:stCondLst>
                                  <p:iterate type="lt">
                                    <p:tmPct val="0"/>
                                  </p:iterate>
                                  <p:childTnLst>
                                    <p:animClr clrSpc="rgb" dir="cw">
                                      <p:cBhvr override="childStyle">
                                        <p:cTn id="149" dur="2000" fill="hold"/>
                                        <p:tgtEl>
                                          <p:spTgt spid="42"/>
                                        </p:tgtEl>
                                        <p:attrNameLst>
                                          <p:attrName>style.color</p:attrName>
                                        </p:attrNameLst>
                                      </p:cBhvr>
                                      <p:to>
                                        <a:srgbClr val="86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19" grpId="0"/>
      <p:bldP spid="19" grpId="1"/>
      <p:bldP spid="22" grpId="0"/>
      <p:bldP spid="22" grpId="1"/>
      <p:bldP spid="25" grpId="0"/>
      <p:bldP spid="25" grpId="1"/>
      <p:bldP spid="26" grpId="0"/>
      <p:bldP spid="26" grpId="1"/>
      <p:bldP spid="27" grpId="0"/>
      <p:bldP spid="27" grpId="1"/>
      <p:bldP spid="33" grpId="0"/>
      <p:bldP spid="33" grpId="1"/>
      <p:bldP spid="34" grpId="0"/>
      <p:bldP spid="34" grpId="1"/>
      <p:bldP spid="35" grpId="0"/>
      <p:bldP spid="35" grpId="1"/>
      <p:bldP spid="36" grpId="0"/>
      <p:bldP spid="36" grpId="1"/>
      <p:bldP spid="2" grpId="0"/>
      <p:bldP spid="2" grpId="1"/>
      <p:bldP spid="3" grpId="0"/>
      <p:bldP spid="3" grpId="1"/>
      <p:bldP spid="4" grpId="0"/>
      <p:bldP spid="4" grpId="1"/>
      <p:bldP spid="5" grpId="0"/>
      <p:bldP spid="5" grpId="1"/>
      <p:bldP spid="6" grpId="0"/>
      <p:bldP spid="6" grpId="1"/>
      <p:bldP spid="7" grpId="0"/>
      <p:bldP spid="7" grpId="1"/>
      <p:bldP spid="8" grpId="0"/>
      <p:bldP spid="8" grpId="1"/>
      <p:bldP spid="9" grpId="0"/>
      <p:bldP spid="9" grpId="1"/>
      <p:bldP spid="10" grpId="0"/>
      <p:bldP spid="10" grpId="1"/>
      <p:bldP spid="11" grpId="0"/>
      <p:bldP spid="11" grpId="1"/>
      <p:bldP spid="12" grpId="0"/>
      <p:bldP spid="12" grpId="1"/>
      <p:bldP spid="42" grpId="0"/>
      <p:bldP spid="42" grpId="1"/>
      <p:bldP spid="42" grpId="2"/>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Ευθεία γραμμή σύνδεσης 3"/>
          <p:cNvCxnSpPr/>
          <p:nvPr/>
        </p:nvCxnSpPr>
        <p:spPr>
          <a:xfrm>
            <a:off x="5304481" y="3163824"/>
            <a:ext cx="1583039" cy="53035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Ορθογώνιο 30"/>
          <p:cNvSpPr/>
          <p:nvPr/>
        </p:nvSpPr>
        <p:spPr>
          <a:xfrm>
            <a:off x="0" y="0"/>
            <a:ext cx="12192000" cy="6858000"/>
          </a:xfrm>
          <a:prstGeom prst="rect">
            <a:avLst/>
          </a:prstGeom>
          <a:solidFill>
            <a:srgbClr val="7182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10" name="Ομάδα 9"/>
          <p:cNvGrpSpPr>
            <a:grpSpLocks noChangeAspect="1"/>
          </p:cNvGrpSpPr>
          <p:nvPr/>
        </p:nvGrpSpPr>
        <p:grpSpPr>
          <a:xfrm>
            <a:off x="3936000" y="1269000"/>
            <a:ext cx="4320000" cy="4320000"/>
            <a:chOff x="92998" y="2348999"/>
            <a:chExt cx="2326155" cy="2326155"/>
          </a:xfrm>
          <a:solidFill>
            <a:schemeClr val="bg2">
              <a:lumMod val="50000"/>
            </a:schemeClr>
          </a:solidFill>
        </p:grpSpPr>
        <p:sp>
          <p:nvSpPr>
            <p:cNvPr id="12" name="Οβάλ 2">
              <a:extLst>
                <a:ext uri="{FF2B5EF4-FFF2-40B4-BE49-F238E27FC236}">
                  <a16:creationId xmlns:a16="http://schemas.microsoft.com/office/drawing/2014/main" xmlns="" id="{15A3F655-5EED-BA38-D558-F7F4F9891D5C}"/>
                </a:ext>
              </a:extLst>
            </p:cNvPr>
            <p:cNvSpPr/>
            <p:nvPr/>
          </p:nvSpPr>
          <p:spPr>
            <a:xfrm>
              <a:off x="92998" y="2348999"/>
              <a:ext cx="2326155" cy="2326155"/>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9500" dirty="0">
                <a:solidFill>
                  <a:schemeClr val="accent2">
                    <a:lumMod val="50000"/>
                  </a:schemeClr>
                </a:solidFill>
                <a:effectLst>
                  <a:outerShdw blurRad="38100" dist="38100" dir="2700000" algn="tl">
                    <a:srgbClr val="000000">
                      <a:alpha val="43137"/>
                    </a:srgbClr>
                  </a:outerShdw>
                </a:effectLst>
                <a:latin typeface="Inter"/>
              </a:endParaRPr>
            </a:p>
          </p:txBody>
        </p:sp>
        <p:sp>
          <p:nvSpPr>
            <p:cNvPr id="13" name="Οβάλ 2">
              <a:extLst>
                <a:ext uri="{FF2B5EF4-FFF2-40B4-BE49-F238E27FC236}">
                  <a16:creationId xmlns:a16="http://schemas.microsoft.com/office/drawing/2014/main" xmlns="" id="{15A3F655-5EED-BA38-D558-F7F4F9891D5C}"/>
                </a:ext>
              </a:extLst>
            </p:cNvPr>
            <p:cNvSpPr/>
            <p:nvPr/>
          </p:nvSpPr>
          <p:spPr>
            <a:xfrm>
              <a:off x="189922" y="2445922"/>
              <a:ext cx="2132309" cy="213230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9500" dirty="0">
                <a:solidFill>
                  <a:schemeClr val="accent2">
                    <a:lumMod val="50000"/>
                  </a:schemeClr>
                </a:solidFill>
                <a:effectLst>
                  <a:outerShdw blurRad="38100" dist="38100" dir="2700000" algn="tl">
                    <a:srgbClr val="000000">
                      <a:alpha val="43137"/>
                    </a:srgbClr>
                  </a:outerShdw>
                </a:effectLst>
                <a:latin typeface="Inter"/>
              </a:endParaRPr>
            </a:p>
          </p:txBody>
        </p:sp>
        <p:sp>
          <p:nvSpPr>
            <p:cNvPr id="14" name="Οβάλ 2">
              <a:hlinkClick r:id="rId3"/>
              <a:extLst>
                <a:ext uri="{FF2B5EF4-FFF2-40B4-BE49-F238E27FC236}">
                  <a16:creationId xmlns:a16="http://schemas.microsoft.com/office/drawing/2014/main" xmlns="" id="{15A3F655-5EED-BA38-D558-F7F4F9891D5C}"/>
                </a:ext>
              </a:extLst>
            </p:cNvPr>
            <p:cNvSpPr>
              <a:spLocks noChangeAspect="1"/>
            </p:cNvSpPr>
            <p:nvPr/>
          </p:nvSpPr>
          <p:spPr>
            <a:xfrm>
              <a:off x="286845" y="2542845"/>
              <a:ext cx="1938462" cy="19384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87350"/>
              <a:r>
                <a:rPr lang="el-GR" sz="3100" b="1" spc="300" dirty="0" smtClean="0">
                  <a:solidFill>
                    <a:srgbClr val="860000"/>
                  </a:solidFill>
                  <a:effectLst>
                    <a:outerShdw blurRad="38100" dist="38100" dir="2700000" algn="tl">
                      <a:srgbClr val="000000">
                        <a:alpha val="43137"/>
                      </a:srgbClr>
                    </a:outerShdw>
                  </a:effectLst>
                  <a:latin typeface="Inter"/>
                </a:rPr>
                <a:t>Ευρετήριο</a:t>
              </a:r>
              <a:r>
                <a:rPr lang="el-GR" sz="2800" dirty="0" smtClean="0">
                  <a:solidFill>
                    <a:srgbClr val="860000"/>
                  </a:solidFill>
                  <a:effectLst>
                    <a:outerShdw blurRad="38100" dist="38100" dir="2700000" algn="tl">
                      <a:srgbClr val="000000">
                        <a:alpha val="43137"/>
                      </a:srgbClr>
                    </a:outerShdw>
                  </a:effectLst>
                  <a:latin typeface="Inter"/>
                </a:rPr>
                <a:t> επαγγελμάτων</a:t>
              </a:r>
            </a:p>
            <a:p>
              <a:pPr defTabSz="387350"/>
              <a:r>
                <a:rPr lang="el-GR" sz="2800" dirty="0" smtClean="0">
                  <a:solidFill>
                    <a:srgbClr val="860000"/>
                  </a:solidFill>
                  <a:effectLst>
                    <a:outerShdw blurRad="38100" dist="38100" dir="2700000" algn="tl">
                      <a:srgbClr val="000000">
                        <a:alpha val="43137"/>
                      </a:srgbClr>
                    </a:outerShdw>
                  </a:effectLst>
                  <a:latin typeface="Inter"/>
                </a:rPr>
                <a:t>και </a:t>
              </a:r>
              <a:r>
                <a:rPr lang="el-GR" sz="2800" dirty="0">
                  <a:solidFill>
                    <a:srgbClr val="860000"/>
                  </a:solidFill>
                  <a:effectLst>
                    <a:outerShdw blurRad="38100" dist="38100" dir="2700000" algn="tl">
                      <a:srgbClr val="000000">
                        <a:alpha val="43137"/>
                      </a:srgbClr>
                    </a:outerShdw>
                  </a:effectLst>
                  <a:latin typeface="Inter"/>
                </a:rPr>
                <a:t>δ</a:t>
              </a:r>
              <a:r>
                <a:rPr lang="el-GR" sz="2800" dirty="0" smtClean="0">
                  <a:solidFill>
                    <a:srgbClr val="860000"/>
                  </a:solidFill>
                  <a:effectLst>
                    <a:outerShdw blurRad="38100" dist="38100" dir="2700000" algn="tl">
                      <a:srgbClr val="000000">
                        <a:alpha val="43137"/>
                      </a:srgbClr>
                    </a:outerShdw>
                  </a:effectLst>
                  <a:latin typeface="Inter"/>
                </a:rPr>
                <a:t>εξιοτήτων</a:t>
              </a:r>
              <a:endParaRPr lang="el-GR" sz="2800" dirty="0">
                <a:solidFill>
                  <a:srgbClr val="860000"/>
                </a:solidFill>
                <a:effectLst>
                  <a:outerShdw blurRad="38100" dist="38100" dir="2700000" algn="tl">
                    <a:srgbClr val="000000">
                      <a:alpha val="43137"/>
                    </a:srgbClr>
                  </a:outerShdw>
                </a:effectLst>
                <a:latin typeface="Inter"/>
              </a:endParaRPr>
            </a:p>
          </p:txBody>
        </p:sp>
      </p:grpSp>
    </p:spTree>
    <p:extLst>
      <p:ext uri="{BB962C8B-B14F-4D97-AF65-F5344CB8AC3E}">
        <p14:creationId xmlns:p14="http://schemas.microsoft.com/office/powerpoint/2010/main" val="269572474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6E7F8D"/>
        </a:solidFill>
        <a:effectLst/>
      </p:bgPr>
    </p:bg>
    <p:spTree>
      <p:nvGrpSpPr>
        <p:cNvPr id="1" name=""/>
        <p:cNvGrpSpPr/>
        <p:nvPr/>
      </p:nvGrpSpPr>
      <p:grpSpPr>
        <a:xfrm>
          <a:off x="0" y="0"/>
          <a:ext cx="0" cy="0"/>
          <a:chOff x="0" y="0"/>
          <a:chExt cx="0" cy="0"/>
        </a:xfrm>
      </p:grpSpPr>
      <p:pic>
        <p:nvPicPr>
          <p:cNvPr id="9" name="Εικόνα 8">
            <a:hlinkClick r:id="rId3"/>
          </p:cNvPr>
          <p:cNvPicPr>
            <a:picLocks noChangeAspect="1"/>
          </p:cNvPicPr>
          <p:nvPr/>
        </p:nvPicPr>
        <p:blipFill>
          <a:blip r:embed="rId4"/>
          <a:stretch>
            <a:fillRect/>
          </a:stretch>
        </p:blipFill>
        <p:spPr>
          <a:xfrm>
            <a:off x="471055" y="616528"/>
            <a:ext cx="11249890" cy="5624945"/>
          </a:xfrm>
          <a:prstGeom prst="rect">
            <a:avLst/>
          </a:prstGeom>
        </p:spPr>
      </p:pic>
    </p:spTree>
    <p:extLst>
      <p:ext uri="{BB962C8B-B14F-4D97-AF65-F5344CB8AC3E}">
        <p14:creationId xmlns:p14="http://schemas.microsoft.com/office/powerpoint/2010/main" val="3830273231"/>
      </p:ext>
    </p:extLst>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2"/>
          <p:cNvSpPr/>
          <p:nvPr/>
        </p:nvSpPr>
        <p:spPr>
          <a:xfrm>
            <a:off x="3810000" y="2967335"/>
            <a:ext cx="4572000" cy="369332"/>
          </a:xfrm>
          <a:prstGeom prst="rect">
            <a:avLst/>
          </a:prstGeom>
        </p:spPr>
        <p:txBody>
          <a:bodyPr>
            <a:spAutoFit/>
          </a:bodyPr>
          <a:lstStyle/>
          <a:p>
            <a:endParaRPr lang="el-GR" dirty="0">
              <a:solidFill>
                <a:prstClr val="black"/>
              </a:solidFill>
              <a:latin typeface="Calibri"/>
            </a:endParaRPr>
          </a:p>
        </p:txBody>
      </p:sp>
      <p:graphicFrame>
        <p:nvGraphicFramePr>
          <p:cNvPr id="4" name="Διάγραμμα 3"/>
          <p:cNvGraphicFramePr/>
          <p:nvPr>
            <p:extLst>
              <p:ext uri="{D42A27DB-BD31-4B8C-83A1-F6EECF244321}">
                <p14:modId xmlns:p14="http://schemas.microsoft.com/office/powerpoint/2010/main" val="3610110714"/>
              </p:ext>
            </p:extLst>
          </p:nvPr>
        </p:nvGraphicFramePr>
        <p:xfrm>
          <a:off x="0" y="0"/>
          <a:ext cx="12192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76531" y="1826327"/>
            <a:ext cx="7727324" cy="4852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703200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2"/>
          <p:cNvSpPr/>
          <p:nvPr/>
        </p:nvSpPr>
        <p:spPr>
          <a:xfrm>
            <a:off x="3810000" y="2967335"/>
            <a:ext cx="4572000" cy="369332"/>
          </a:xfrm>
          <a:prstGeom prst="rect">
            <a:avLst/>
          </a:prstGeom>
        </p:spPr>
        <p:txBody>
          <a:bodyPr>
            <a:spAutoFit/>
          </a:bodyPr>
          <a:lstStyle/>
          <a:p>
            <a:endParaRPr lang="el-GR" dirty="0">
              <a:solidFill>
                <a:prstClr val="black"/>
              </a:solidFill>
              <a:latin typeface="Calibri"/>
            </a:endParaRPr>
          </a:p>
        </p:txBody>
      </p:sp>
      <p:graphicFrame>
        <p:nvGraphicFramePr>
          <p:cNvPr id="4" name="Διάγραμμα 3"/>
          <p:cNvGraphicFramePr/>
          <p:nvPr>
            <p:extLst>
              <p:ext uri="{D42A27DB-BD31-4B8C-83A1-F6EECF244321}">
                <p14:modId xmlns:p14="http://schemas.microsoft.com/office/powerpoint/2010/main" val="2407919831"/>
              </p:ext>
            </p:extLst>
          </p:nvPr>
        </p:nvGraphicFramePr>
        <p:xfrm>
          <a:off x="0" y="0"/>
          <a:ext cx="12192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p:cNvSpPr txBox="1"/>
          <p:nvPr/>
        </p:nvSpPr>
        <p:spPr>
          <a:xfrm>
            <a:off x="2927648" y="4653136"/>
            <a:ext cx="1944216" cy="400110"/>
          </a:xfrm>
          <a:prstGeom prst="rect">
            <a:avLst/>
          </a:prstGeom>
          <a:noFill/>
        </p:spPr>
        <p:txBody>
          <a:bodyPr wrap="square" rtlCol="0">
            <a:spAutoFit/>
          </a:bodyPr>
          <a:lstStyle/>
          <a:p>
            <a:pPr algn="ctr"/>
            <a:r>
              <a:rPr lang="el-GR" sz="2000" b="1" dirty="0" err="1">
                <a:solidFill>
                  <a:srgbClr val="D19049">
                    <a:lumMod val="40000"/>
                    <a:lumOff val="60000"/>
                  </a:srgbClr>
                </a:solidFill>
                <a:latin typeface="Calibri"/>
              </a:rPr>
              <a:t>Α’κύκλος</a:t>
            </a:r>
            <a:endParaRPr lang="el-GR" sz="2000" b="1" dirty="0">
              <a:solidFill>
                <a:srgbClr val="D19049">
                  <a:lumMod val="40000"/>
                  <a:lumOff val="60000"/>
                </a:srgbClr>
              </a:solidFill>
              <a:latin typeface="Calibri"/>
            </a:endParaRPr>
          </a:p>
        </p:txBody>
      </p:sp>
      <p:sp>
        <p:nvSpPr>
          <p:cNvPr id="6" name="TextBox 5"/>
          <p:cNvSpPr txBox="1"/>
          <p:nvPr/>
        </p:nvSpPr>
        <p:spPr>
          <a:xfrm>
            <a:off x="7680176" y="4581128"/>
            <a:ext cx="1944216" cy="400110"/>
          </a:xfrm>
          <a:prstGeom prst="rect">
            <a:avLst/>
          </a:prstGeom>
          <a:noFill/>
        </p:spPr>
        <p:txBody>
          <a:bodyPr wrap="square" rtlCol="0">
            <a:spAutoFit/>
          </a:bodyPr>
          <a:lstStyle/>
          <a:p>
            <a:pPr algn="ctr"/>
            <a:r>
              <a:rPr lang="el-GR" sz="2000" b="1" dirty="0" err="1">
                <a:solidFill>
                  <a:srgbClr val="D19049">
                    <a:lumMod val="40000"/>
                    <a:lumOff val="60000"/>
                  </a:srgbClr>
                </a:solidFill>
                <a:latin typeface="Calibri"/>
              </a:rPr>
              <a:t>Β’κύκλος</a:t>
            </a:r>
            <a:endParaRPr lang="el-GR" sz="2000" b="1" dirty="0">
              <a:solidFill>
                <a:srgbClr val="D19049">
                  <a:lumMod val="40000"/>
                  <a:lumOff val="60000"/>
                </a:srgbClr>
              </a:solidFill>
              <a:latin typeface="Calibri"/>
            </a:endParaRPr>
          </a:p>
        </p:txBody>
      </p:sp>
    </p:spTree>
    <p:extLst>
      <p:ext uri="{BB962C8B-B14F-4D97-AF65-F5344CB8AC3E}">
        <p14:creationId xmlns:p14="http://schemas.microsoft.com/office/powerpoint/2010/main" val="31526449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2"/>
          <p:cNvSpPr/>
          <p:nvPr/>
        </p:nvSpPr>
        <p:spPr>
          <a:xfrm>
            <a:off x="3810000" y="2967335"/>
            <a:ext cx="4572000" cy="369332"/>
          </a:xfrm>
          <a:prstGeom prst="rect">
            <a:avLst/>
          </a:prstGeom>
        </p:spPr>
        <p:txBody>
          <a:bodyPr>
            <a:spAutoFit/>
          </a:bodyPr>
          <a:lstStyle/>
          <a:p>
            <a:endParaRPr lang="el-GR" dirty="0">
              <a:solidFill>
                <a:prstClr val="black"/>
              </a:solidFill>
              <a:latin typeface="Calibri"/>
            </a:endParaRPr>
          </a:p>
        </p:txBody>
      </p:sp>
      <p:graphicFrame>
        <p:nvGraphicFramePr>
          <p:cNvPr id="4" name="Διάγραμμα 3"/>
          <p:cNvGraphicFramePr/>
          <p:nvPr>
            <p:extLst>
              <p:ext uri="{D42A27DB-BD31-4B8C-83A1-F6EECF244321}">
                <p14:modId xmlns:p14="http://schemas.microsoft.com/office/powerpoint/2010/main" val="817597291"/>
              </p:ext>
            </p:extLst>
          </p:nvPr>
        </p:nvGraphicFramePr>
        <p:xfrm>
          <a:off x="0" y="0"/>
          <a:ext cx="12192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Ορθογώνιο 4"/>
          <p:cNvSpPr/>
          <p:nvPr/>
        </p:nvSpPr>
        <p:spPr>
          <a:xfrm>
            <a:off x="1910916" y="2206178"/>
            <a:ext cx="3798168" cy="3053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b="1" u="sng" dirty="0">
              <a:solidFill>
                <a:srgbClr val="C5D1D7">
                  <a:lumMod val="25000"/>
                </a:srgbClr>
              </a:solidFill>
              <a:latin typeface="Calibri"/>
              <a:ea typeface="Segoe UI Symbol" panose="020B0502040204020203" pitchFamily="34" charset="0"/>
            </a:endParaRPr>
          </a:p>
          <a:p>
            <a:pPr algn="ctr"/>
            <a:endParaRPr lang="el-GR" b="1" u="sng" dirty="0">
              <a:solidFill>
                <a:srgbClr val="C5D1D7">
                  <a:lumMod val="25000"/>
                </a:srgbClr>
              </a:solidFill>
              <a:latin typeface="Calibri"/>
              <a:ea typeface="Segoe UI Symbol" panose="020B0502040204020203" pitchFamily="34" charset="0"/>
            </a:endParaRPr>
          </a:p>
          <a:p>
            <a:pPr algn="ctr"/>
            <a:endParaRPr lang="el-GR" b="1" u="sng" dirty="0">
              <a:solidFill>
                <a:srgbClr val="C5D1D7">
                  <a:lumMod val="25000"/>
                </a:srgbClr>
              </a:solidFill>
              <a:latin typeface="Calibri"/>
              <a:ea typeface="Segoe UI Symbol" panose="020B0502040204020203" pitchFamily="34" charset="0"/>
            </a:endParaRPr>
          </a:p>
          <a:p>
            <a:pPr algn="ctr"/>
            <a:endParaRPr lang="el-GR" b="1" u="sng" dirty="0">
              <a:solidFill>
                <a:srgbClr val="C5D1D7">
                  <a:lumMod val="25000"/>
                </a:srgbClr>
              </a:solidFill>
              <a:latin typeface="Calibri"/>
              <a:ea typeface="Segoe UI Symbol" panose="020B0502040204020203" pitchFamily="34" charset="0"/>
            </a:endParaRPr>
          </a:p>
          <a:p>
            <a:pPr algn="ctr"/>
            <a:endParaRPr lang="el-GR" b="1" u="sng" dirty="0">
              <a:solidFill>
                <a:srgbClr val="C5D1D7">
                  <a:lumMod val="25000"/>
                </a:srgbClr>
              </a:solidFill>
              <a:latin typeface="Calibri"/>
              <a:ea typeface="Segoe UI Symbol" panose="020B0502040204020203" pitchFamily="34" charset="0"/>
            </a:endParaRPr>
          </a:p>
          <a:p>
            <a:pPr algn="ctr"/>
            <a:endParaRPr lang="el-GR" b="1" u="sng" dirty="0">
              <a:solidFill>
                <a:srgbClr val="C5D1D7">
                  <a:lumMod val="25000"/>
                </a:srgbClr>
              </a:solidFill>
              <a:latin typeface="Calibri"/>
              <a:ea typeface="Segoe UI Symbol" panose="020B0502040204020203" pitchFamily="34" charset="0"/>
            </a:endParaRPr>
          </a:p>
          <a:p>
            <a:pPr algn="ctr"/>
            <a:endParaRPr lang="el-GR" b="1" u="sng" dirty="0">
              <a:solidFill>
                <a:srgbClr val="C5D1D7">
                  <a:lumMod val="25000"/>
                </a:srgbClr>
              </a:solidFill>
              <a:latin typeface="Calibri"/>
              <a:ea typeface="Segoe UI Symbol" panose="020B0502040204020203" pitchFamily="34" charset="0"/>
            </a:endParaRPr>
          </a:p>
          <a:p>
            <a:pPr algn="ctr"/>
            <a:r>
              <a:rPr lang="el-GR" b="1" u="sng" dirty="0">
                <a:solidFill>
                  <a:srgbClr val="C5D1D7">
                    <a:lumMod val="25000"/>
                  </a:srgbClr>
                </a:solidFill>
                <a:latin typeface="Calibri"/>
                <a:ea typeface="Segoe UI Symbol" panose="020B0502040204020203" pitchFamily="34" charset="0"/>
              </a:rPr>
              <a:t>Α’ ΚΥΚΛΟΣ</a:t>
            </a:r>
          </a:p>
          <a:p>
            <a:pPr algn="ctr"/>
            <a:endParaRPr lang="el-GR" b="1" u="sng" dirty="0">
              <a:solidFill>
                <a:srgbClr val="C5D1D7">
                  <a:lumMod val="25000"/>
                </a:srgbClr>
              </a:solidFill>
              <a:latin typeface="Calibri"/>
              <a:ea typeface="Segoe UI Symbol" panose="020B0502040204020203" pitchFamily="34" charset="0"/>
            </a:endParaRPr>
          </a:p>
          <a:p>
            <a:pPr marL="285750" indent="-285750">
              <a:buFont typeface="Arial" panose="020B0604020202020204" pitchFamily="34" charset="0"/>
              <a:buChar char="•"/>
            </a:pPr>
            <a:r>
              <a:rPr lang="el-GR" b="1" dirty="0">
                <a:solidFill>
                  <a:srgbClr val="C5D1D7">
                    <a:lumMod val="25000"/>
                  </a:srgbClr>
                </a:solidFill>
                <a:latin typeface="Calibri"/>
                <a:ea typeface="Segoe UI Symbol" panose="020B0502040204020203" pitchFamily="34" charset="0"/>
              </a:rPr>
              <a:t>11 </a:t>
            </a:r>
            <a:r>
              <a:rPr lang="el-GR" b="1" dirty="0">
                <a:solidFill>
                  <a:srgbClr val="FFC000"/>
                </a:solidFill>
                <a:latin typeface="Calibri"/>
              </a:rPr>
              <a:t>ΕΠΑΓΓΕΛΜΑΤΑ </a:t>
            </a:r>
          </a:p>
          <a:p>
            <a:pPr marL="285750" indent="-285750">
              <a:buFont typeface="Arial" panose="020B0604020202020204" pitchFamily="34" charset="0"/>
              <a:buChar char="•"/>
            </a:pPr>
            <a:r>
              <a:rPr lang="el-GR" b="1" dirty="0">
                <a:solidFill>
                  <a:srgbClr val="C5D1D7">
                    <a:lumMod val="25000"/>
                  </a:srgbClr>
                </a:solidFill>
                <a:latin typeface="Calibri"/>
                <a:ea typeface="Segoe UI Symbol" panose="020B0502040204020203" pitchFamily="34" charset="0"/>
              </a:rPr>
              <a:t>2.183 </a:t>
            </a:r>
            <a:r>
              <a:rPr lang="el-GR" b="1" dirty="0">
                <a:solidFill>
                  <a:srgbClr val="FFC000"/>
                </a:solidFill>
                <a:latin typeface="Calibri"/>
                <a:ea typeface="Segoe UI Symbol" panose="020B0502040204020203" pitchFamily="34" charset="0"/>
              </a:rPr>
              <a:t>ΕΡΩΤΗΜΑΤΟΛΟΓΙΑ</a:t>
            </a:r>
          </a:p>
          <a:p>
            <a:r>
              <a:rPr lang="en-US" b="1" dirty="0">
                <a:solidFill>
                  <a:srgbClr val="C5D1D7">
                    <a:lumMod val="25000"/>
                  </a:srgbClr>
                </a:solidFill>
                <a:latin typeface="Calibri"/>
                <a:ea typeface="Segoe UI Symbol" panose="020B0502040204020203" pitchFamily="34" charset="0"/>
                <a:hlinkClick r:id="rId8"/>
              </a:rPr>
              <a:t>https://dexiotites.inegsee.gr/</a:t>
            </a:r>
            <a:endParaRPr lang="el-GR" b="1" dirty="0">
              <a:solidFill>
                <a:srgbClr val="C5D1D7">
                  <a:lumMod val="25000"/>
                </a:srgbClr>
              </a:solidFill>
              <a:latin typeface="Calibri"/>
              <a:ea typeface="Segoe UI Symbol" panose="020B0502040204020203" pitchFamily="34" charset="0"/>
            </a:endParaRPr>
          </a:p>
          <a:p>
            <a:pPr marL="285750" indent="-285750">
              <a:buFont typeface="Arial" panose="020B0604020202020204" pitchFamily="34" charset="0"/>
              <a:buChar char="•"/>
            </a:pPr>
            <a:r>
              <a:rPr lang="el-GR" b="1" dirty="0">
                <a:solidFill>
                  <a:srgbClr val="C5D1D7">
                    <a:lumMod val="25000"/>
                  </a:srgbClr>
                </a:solidFill>
                <a:latin typeface="Calibri"/>
                <a:ea typeface="Segoe UI Symbol" panose="020B0502040204020203" pitchFamily="34" charset="0"/>
              </a:rPr>
              <a:t>20 </a:t>
            </a:r>
            <a:r>
              <a:rPr lang="el-GR" b="1" dirty="0">
                <a:solidFill>
                  <a:srgbClr val="FFC000"/>
                </a:solidFill>
                <a:latin typeface="Calibri"/>
                <a:ea typeface="Segoe UI Symbol" panose="020B0502040204020203" pitchFamily="34" charset="0"/>
              </a:rPr>
              <a:t>ΟΜΑΔΙΚΕΣ ΣΥΖΗΤΗΣΕΙΣ </a:t>
            </a:r>
            <a:endParaRPr lang="en-US" b="1" dirty="0">
              <a:solidFill>
                <a:srgbClr val="FFC000"/>
              </a:solidFill>
              <a:latin typeface="Calibri"/>
              <a:ea typeface="Segoe UI Symbol" panose="020B0502040204020203" pitchFamily="34" charset="0"/>
            </a:endParaRPr>
          </a:p>
          <a:p>
            <a:pPr marL="285750" indent="-285750">
              <a:buFont typeface="Arial" panose="020B0604020202020204" pitchFamily="34" charset="0"/>
              <a:buChar char="•"/>
            </a:pPr>
            <a:r>
              <a:rPr lang="el-GR" b="1" dirty="0">
                <a:solidFill>
                  <a:srgbClr val="C5D1D7">
                    <a:lumMod val="25000"/>
                  </a:srgbClr>
                </a:solidFill>
                <a:latin typeface="Calibri"/>
                <a:ea typeface="Segoe UI Symbol" panose="020B0502040204020203" pitchFamily="34" charset="0"/>
              </a:rPr>
              <a:t>60 </a:t>
            </a:r>
            <a:r>
              <a:rPr lang="el-GR" b="1" dirty="0">
                <a:solidFill>
                  <a:srgbClr val="FFC000"/>
                </a:solidFill>
                <a:latin typeface="Calibri"/>
                <a:ea typeface="Segoe UI Symbol" panose="020B0502040204020203" pitchFamily="34" charset="0"/>
              </a:rPr>
              <a:t>ΑΤΟΜΙΚΕΣ ΣΥΝΕΝΤΕΥΞΕΙΣ </a:t>
            </a:r>
          </a:p>
          <a:p>
            <a:pPr algn="ctr"/>
            <a:endParaRPr lang="el-GR" dirty="0">
              <a:solidFill>
                <a:prstClr val="black"/>
              </a:solidFill>
              <a:latin typeface="Calibri"/>
            </a:endParaRPr>
          </a:p>
          <a:p>
            <a:pPr algn="ctr"/>
            <a:endParaRPr lang="el-GR" dirty="0">
              <a:solidFill>
                <a:prstClr val="black"/>
              </a:solidFill>
              <a:latin typeface="Calibri"/>
            </a:endParaRPr>
          </a:p>
          <a:p>
            <a:pPr algn="ctr"/>
            <a:endParaRPr lang="el-GR" dirty="0">
              <a:solidFill>
                <a:prstClr val="black"/>
              </a:solidFill>
              <a:latin typeface="Calibri"/>
            </a:endParaRPr>
          </a:p>
          <a:p>
            <a:pPr algn="ctr"/>
            <a:endParaRPr lang="el-GR" dirty="0">
              <a:solidFill>
                <a:prstClr val="black"/>
              </a:solidFill>
              <a:latin typeface="Calibri"/>
            </a:endParaRPr>
          </a:p>
          <a:p>
            <a:pPr algn="ctr"/>
            <a:endParaRPr lang="el-GR" dirty="0">
              <a:solidFill>
                <a:prstClr val="black"/>
              </a:solidFill>
              <a:latin typeface="Calibri"/>
            </a:endParaRPr>
          </a:p>
          <a:p>
            <a:pPr algn="ctr"/>
            <a:endParaRPr lang="el-GR" dirty="0">
              <a:solidFill>
                <a:prstClr val="black"/>
              </a:solidFill>
              <a:latin typeface="Calibri"/>
            </a:endParaRPr>
          </a:p>
          <a:p>
            <a:pPr algn="ctr"/>
            <a:endParaRPr lang="el-GR" dirty="0">
              <a:solidFill>
                <a:prstClr val="black"/>
              </a:solidFill>
              <a:latin typeface="Calibri"/>
            </a:endParaRPr>
          </a:p>
        </p:txBody>
      </p:sp>
      <p:sp>
        <p:nvSpPr>
          <p:cNvPr id="7" name="Ορθογώνιο 6"/>
          <p:cNvSpPr/>
          <p:nvPr/>
        </p:nvSpPr>
        <p:spPr>
          <a:xfrm>
            <a:off x="6456040" y="2204865"/>
            <a:ext cx="3744416" cy="3053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b="1" dirty="0">
              <a:solidFill>
                <a:prstClr val="black"/>
              </a:solidFill>
              <a:latin typeface="Calibri"/>
            </a:endParaRPr>
          </a:p>
          <a:p>
            <a:pPr algn="ctr"/>
            <a:endParaRPr lang="el-GR" b="1" dirty="0">
              <a:solidFill>
                <a:prstClr val="black"/>
              </a:solidFill>
              <a:latin typeface="Calibri"/>
            </a:endParaRPr>
          </a:p>
          <a:p>
            <a:pPr algn="ctr"/>
            <a:endParaRPr lang="el-GR" b="1" dirty="0">
              <a:solidFill>
                <a:prstClr val="black"/>
              </a:solidFill>
              <a:latin typeface="Calibri"/>
            </a:endParaRPr>
          </a:p>
          <a:p>
            <a:pPr algn="ctr"/>
            <a:endParaRPr lang="el-GR" b="1" dirty="0">
              <a:solidFill>
                <a:srgbClr val="C5D1D7">
                  <a:lumMod val="25000"/>
                </a:srgbClr>
              </a:solidFill>
              <a:latin typeface="Calibri"/>
              <a:ea typeface="Segoe UI Symbol" panose="020B0502040204020203" pitchFamily="34" charset="0"/>
            </a:endParaRPr>
          </a:p>
          <a:p>
            <a:pPr algn="ctr"/>
            <a:endParaRPr lang="el-GR" b="1" dirty="0">
              <a:solidFill>
                <a:srgbClr val="C5D1D7">
                  <a:lumMod val="25000"/>
                </a:srgbClr>
              </a:solidFill>
              <a:latin typeface="Calibri"/>
              <a:ea typeface="Segoe UI Symbol" panose="020B0502040204020203" pitchFamily="34" charset="0"/>
            </a:endParaRPr>
          </a:p>
          <a:p>
            <a:pPr algn="ctr"/>
            <a:endParaRPr lang="el-GR" b="1" u="sng" dirty="0">
              <a:solidFill>
                <a:srgbClr val="C5D1D7">
                  <a:lumMod val="25000"/>
                </a:srgbClr>
              </a:solidFill>
              <a:latin typeface="Calibri"/>
              <a:ea typeface="Segoe UI Symbol" panose="020B0502040204020203" pitchFamily="34" charset="0"/>
            </a:endParaRPr>
          </a:p>
          <a:p>
            <a:pPr algn="ctr"/>
            <a:r>
              <a:rPr lang="el-GR" b="1" u="sng" dirty="0">
                <a:solidFill>
                  <a:srgbClr val="C5D1D7">
                    <a:lumMod val="25000"/>
                  </a:srgbClr>
                </a:solidFill>
                <a:latin typeface="Calibri"/>
                <a:ea typeface="Segoe UI Symbol" panose="020B0502040204020203" pitchFamily="34" charset="0"/>
              </a:rPr>
              <a:t>Β’ ΚΥΚΛΟΣ</a:t>
            </a:r>
          </a:p>
          <a:p>
            <a:pPr algn="ctr"/>
            <a:endParaRPr lang="el-GR" b="1" u="sng" dirty="0">
              <a:solidFill>
                <a:srgbClr val="C5D1D7">
                  <a:lumMod val="25000"/>
                </a:srgbClr>
              </a:solidFill>
              <a:latin typeface="Calibri"/>
              <a:ea typeface="Segoe UI Symbol" panose="020B0502040204020203" pitchFamily="34" charset="0"/>
            </a:endParaRPr>
          </a:p>
          <a:p>
            <a:pPr marL="285750" indent="-285750">
              <a:buFont typeface="Arial" panose="020B0604020202020204" pitchFamily="34" charset="0"/>
              <a:buChar char="•"/>
            </a:pPr>
            <a:r>
              <a:rPr lang="el-GR" b="1" dirty="0">
                <a:solidFill>
                  <a:srgbClr val="C5D1D7">
                    <a:lumMod val="25000"/>
                  </a:srgbClr>
                </a:solidFill>
                <a:latin typeface="Calibri"/>
                <a:ea typeface="Segoe UI Symbol" panose="020B0502040204020203" pitchFamily="34" charset="0"/>
              </a:rPr>
              <a:t>25 </a:t>
            </a:r>
            <a:r>
              <a:rPr lang="el-GR" b="1" dirty="0">
                <a:solidFill>
                  <a:srgbClr val="FFC000"/>
                </a:solidFill>
                <a:latin typeface="Calibri"/>
                <a:ea typeface="Segoe UI Symbol" panose="020B0502040204020203" pitchFamily="34" charset="0"/>
              </a:rPr>
              <a:t>ΕΠΑΓΓΕΛΜΑΤΑ </a:t>
            </a:r>
          </a:p>
          <a:p>
            <a:pPr marL="285750" indent="-285750">
              <a:buFont typeface="Arial" panose="020B0604020202020204" pitchFamily="34" charset="0"/>
              <a:buChar char="•"/>
            </a:pPr>
            <a:r>
              <a:rPr lang="el-GR" b="1" dirty="0">
                <a:solidFill>
                  <a:srgbClr val="C5D1D7">
                    <a:lumMod val="25000"/>
                  </a:srgbClr>
                </a:solidFill>
                <a:latin typeface="Calibri"/>
                <a:ea typeface="Segoe UI Symbol" panose="020B0502040204020203" pitchFamily="34" charset="0"/>
              </a:rPr>
              <a:t>5.000 </a:t>
            </a:r>
            <a:r>
              <a:rPr lang="el-GR" b="1" dirty="0">
                <a:solidFill>
                  <a:srgbClr val="FFC000"/>
                </a:solidFill>
                <a:latin typeface="Calibri"/>
                <a:ea typeface="Segoe UI Symbol" panose="020B0502040204020203" pitchFamily="34" charset="0"/>
              </a:rPr>
              <a:t>ΕΡΩΤΗΜΑΤΟΛΟΓΙΑ </a:t>
            </a:r>
          </a:p>
          <a:p>
            <a:pPr marL="285750" indent="-285750">
              <a:buFont typeface="Arial" panose="020B0604020202020204" pitchFamily="34" charset="0"/>
              <a:buChar char="•"/>
            </a:pPr>
            <a:r>
              <a:rPr lang="el-GR" b="1" dirty="0">
                <a:solidFill>
                  <a:srgbClr val="C5D1D7">
                    <a:lumMod val="25000"/>
                  </a:srgbClr>
                </a:solidFill>
                <a:latin typeface="Calibri"/>
                <a:ea typeface="Segoe UI Symbol" panose="020B0502040204020203" pitchFamily="34" charset="0"/>
              </a:rPr>
              <a:t>25 </a:t>
            </a:r>
            <a:r>
              <a:rPr lang="el-GR" b="1" dirty="0">
                <a:solidFill>
                  <a:srgbClr val="FFC000"/>
                </a:solidFill>
                <a:latin typeface="Calibri"/>
                <a:ea typeface="Segoe UI Symbol" panose="020B0502040204020203" pitchFamily="34" charset="0"/>
              </a:rPr>
              <a:t>ΟΜΑΔΙΚΕΣ ΣΥΖΗΤΗΣΕΙΣ </a:t>
            </a:r>
          </a:p>
          <a:p>
            <a:pPr marL="285750" indent="-285750">
              <a:buFont typeface="Arial" panose="020B0604020202020204" pitchFamily="34" charset="0"/>
              <a:buChar char="•"/>
            </a:pPr>
            <a:r>
              <a:rPr lang="el-GR" b="1" dirty="0">
                <a:solidFill>
                  <a:srgbClr val="C5D1D7">
                    <a:lumMod val="25000"/>
                  </a:srgbClr>
                </a:solidFill>
                <a:latin typeface="Calibri"/>
                <a:ea typeface="Segoe UI Symbol" panose="020B0502040204020203" pitchFamily="34" charset="0"/>
              </a:rPr>
              <a:t>125 </a:t>
            </a:r>
            <a:r>
              <a:rPr lang="el-GR" b="1" dirty="0">
                <a:solidFill>
                  <a:srgbClr val="FFC000"/>
                </a:solidFill>
                <a:latin typeface="Calibri"/>
                <a:ea typeface="Segoe UI Symbol" panose="020B0502040204020203" pitchFamily="34" charset="0"/>
              </a:rPr>
              <a:t>ΑΤΟΜΙΚΕΣ ΣΥΝΕΝΤΕΥΞΕΙΣ </a:t>
            </a:r>
          </a:p>
          <a:p>
            <a:pPr algn="ctr"/>
            <a:endParaRPr lang="el-GR" dirty="0">
              <a:solidFill>
                <a:prstClr val="black"/>
              </a:solidFill>
              <a:latin typeface="Calibri"/>
            </a:endParaRPr>
          </a:p>
          <a:p>
            <a:pPr algn="ctr"/>
            <a:endParaRPr lang="el-GR" dirty="0">
              <a:solidFill>
                <a:prstClr val="black"/>
              </a:solidFill>
              <a:latin typeface="Calibri"/>
            </a:endParaRPr>
          </a:p>
          <a:p>
            <a:pPr algn="ctr"/>
            <a:endParaRPr lang="el-GR" dirty="0">
              <a:solidFill>
                <a:prstClr val="black"/>
              </a:solidFill>
              <a:latin typeface="Calibri"/>
            </a:endParaRPr>
          </a:p>
          <a:p>
            <a:pPr algn="ctr"/>
            <a:endParaRPr lang="el-GR" dirty="0">
              <a:solidFill>
                <a:prstClr val="black"/>
              </a:solidFill>
              <a:latin typeface="Calibri"/>
            </a:endParaRPr>
          </a:p>
          <a:p>
            <a:pPr algn="ctr"/>
            <a:endParaRPr lang="el-GR" dirty="0">
              <a:solidFill>
                <a:prstClr val="black"/>
              </a:solidFill>
              <a:latin typeface="Calibri"/>
            </a:endParaRPr>
          </a:p>
          <a:p>
            <a:pPr algn="ctr"/>
            <a:endParaRPr lang="el-GR" dirty="0">
              <a:solidFill>
                <a:prstClr val="black"/>
              </a:solidFill>
              <a:latin typeface="Calibri"/>
            </a:endParaRPr>
          </a:p>
          <a:p>
            <a:pPr algn="ctr"/>
            <a:endParaRPr lang="el-GR" dirty="0">
              <a:solidFill>
                <a:prstClr val="black"/>
              </a:solidFill>
              <a:latin typeface="Calibri"/>
            </a:endParaRPr>
          </a:p>
        </p:txBody>
      </p:sp>
    </p:spTree>
    <p:extLst>
      <p:ext uri="{BB962C8B-B14F-4D97-AF65-F5344CB8AC3E}">
        <p14:creationId xmlns:p14="http://schemas.microsoft.com/office/powerpoint/2010/main" val="298414272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3" name="Ορθογώνιο 2"/>
          <p:cNvSpPr/>
          <p:nvPr/>
        </p:nvSpPr>
        <p:spPr>
          <a:xfrm>
            <a:off x="360608" y="1596980"/>
            <a:ext cx="11642502" cy="4154984"/>
          </a:xfrm>
          <a:prstGeom prst="rect">
            <a:avLst/>
          </a:prstGeom>
        </p:spPr>
        <p:txBody>
          <a:bodyPr wrap="square">
            <a:spAutoFit/>
          </a:bodyPr>
          <a:lstStyle/>
          <a:p>
            <a:pPr marL="342900" indent="-342900" algn="just">
              <a:buFont typeface="+mj-lt"/>
              <a:buAutoNum type="arabicPeriod"/>
            </a:pPr>
            <a:r>
              <a:rPr lang="el-GR" sz="2400" b="1" dirty="0">
                <a:solidFill>
                  <a:prstClr val="white"/>
                </a:solidFill>
                <a:latin typeface="Calibri"/>
              </a:rPr>
              <a:t>Υπάλληλοι υποδοχής σε ξενοδοχεία</a:t>
            </a:r>
          </a:p>
          <a:p>
            <a:pPr marL="342900" indent="-342900" algn="just">
              <a:buFont typeface="+mj-lt"/>
              <a:buAutoNum type="arabicPeriod"/>
            </a:pPr>
            <a:r>
              <a:rPr lang="el-GR" sz="2400" b="1" dirty="0">
                <a:solidFill>
                  <a:prstClr val="white"/>
                </a:solidFill>
                <a:latin typeface="Calibri"/>
              </a:rPr>
              <a:t>Βοηθοί πωλήσεων σε καταστήματα</a:t>
            </a:r>
          </a:p>
          <a:p>
            <a:pPr marL="342900" indent="-342900" algn="just">
              <a:buFont typeface="+mj-lt"/>
              <a:buAutoNum type="arabicPeriod"/>
            </a:pPr>
            <a:r>
              <a:rPr lang="el-GR" sz="2400" b="1" dirty="0">
                <a:solidFill>
                  <a:prstClr val="white"/>
                </a:solidFill>
                <a:latin typeface="Calibri"/>
              </a:rPr>
              <a:t>Συσκευαστές προϊόντων, με το χέρι</a:t>
            </a:r>
          </a:p>
          <a:p>
            <a:pPr marL="342900" indent="-342900" algn="just">
              <a:buFont typeface="+mj-lt"/>
              <a:buAutoNum type="arabicPeriod"/>
            </a:pPr>
            <a:r>
              <a:rPr lang="el-GR" sz="2400" b="1" dirty="0">
                <a:solidFill>
                  <a:prstClr val="white"/>
                </a:solidFill>
                <a:latin typeface="Calibri"/>
              </a:rPr>
              <a:t>Φύλακες ασφαλείας χώρων</a:t>
            </a:r>
          </a:p>
          <a:p>
            <a:pPr marL="342900" indent="-342900" algn="just">
              <a:buFont typeface="+mj-lt"/>
              <a:buAutoNum type="arabicPeriod"/>
            </a:pPr>
            <a:r>
              <a:rPr lang="el-GR" sz="2400" b="1" dirty="0">
                <a:solidFill>
                  <a:prstClr val="white"/>
                </a:solidFill>
                <a:latin typeface="Calibri"/>
              </a:rPr>
              <a:t>Τεχνικοί δικτύων και συστημάτων Η/Υ</a:t>
            </a:r>
          </a:p>
          <a:p>
            <a:pPr marL="342900" indent="-342900" algn="just">
              <a:buFont typeface="+mj-lt"/>
              <a:buAutoNum type="arabicPeriod"/>
            </a:pPr>
            <a:r>
              <a:rPr lang="el-GR" sz="2400" b="1" dirty="0">
                <a:solidFill>
                  <a:prstClr val="white"/>
                </a:solidFill>
                <a:latin typeface="Calibri"/>
              </a:rPr>
              <a:t>Τεχνικοί λειτουργιών των τεχνολογιών πληροφόρησης και επικοινωνίας</a:t>
            </a:r>
          </a:p>
          <a:p>
            <a:pPr marL="342900" indent="-342900" algn="just">
              <a:buFont typeface="+mj-lt"/>
              <a:buAutoNum type="arabicPeriod"/>
            </a:pPr>
            <a:r>
              <a:rPr lang="el-GR" sz="2400" b="1" dirty="0">
                <a:solidFill>
                  <a:prstClr val="white"/>
                </a:solidFill>
                <a:latin typeface="Calibri"/>
              </a:rPr>
              <a:t>Ηλεκτρολόγοι κτιρίων και ασκούντες συναφή επαγγέλματα</a:t>
            </a:r>
          </a:p>
          <a:p>
            <a:pPr marL="342900" indent="-342900" algn="just">
              <a:buFont typeface="+mj-lt"/>
              <a:buAutoNum type="arabicPeriod"/>
            </a:pPr>
            <a:r>
              <a:rPr lang="el-GR" sz="2400" b="1" dirty="0">
                <a:solidFill>
                  <a:prstClr val="white"/>
                </a:solidFill>
                <a:latin typeface="Calibri"/>
              </a:rPr>
              <a:t>Ταμίες τραπεζών </a:t>
            </a:r>
          </a:p>
          <a:p>
            <a:pPr marL="342900" indent="-342900">
              <a:buFont typeface="+mj-lt"/>
              <a:buAutoNum type="arabicPeriod"/>
            </a:pPr>
            <a:r>
              <a:rPr lang="el-GR" sz="2400" b="1" dirty="0">
                <a:solidFill>
                  <a:prstClr val="white"/>
                </a:solidFill>
                <a:latin typeface="Calibri"/>
              </a:rPr>
              <a:t>Επαγγελματίες σύμβουλοι προσωπικού και επαγγελματικού προσανατολισμού</a:t>
            </a:r>
          </a:p>
          <a:p>
            <a:pPr marL="342900" indent="-342900">
              <a:buFont typeface="+mj-lt"/>
              <a:buAutoNum type="arabicPeriod"/>
            </a:pPr>
            <a:r>
              <a:rPr lang="el-GR" sz="2400" b="1" dirty="0">
                <a:solidFill>
                  <a:prstClr val="white"/>
                </a:solidFill>
                <a:latin typeface="Calibri"/>
              </a:rPr>
              <a:t>Επαγγελματίες σύμβουλοι επιμόρφωσης και ανάπτυξης του προσωπικού</a:t>
            </a:r>
          </a:p>
          <a:p>
            <a:pPr marL="342900" indent="-342900">
              <a:buFont typeface="+mj-lt"/>
              <a:buAutoNum type="arabicPeriod"/>
            </a:pPr>
            <a:r>
              <a:rPr lang="el-GR" sz="2400" b="1" dirty="0">
                <a:solidFill>
                  <a:prstClr val="white"/>
                </a:solidFill>
                <a:latin typeface="Calibri"/>
              </a:rPr>
              <a:t>Υπάλληλοι υπηρεσιών μεταφορών</a:t>
            </a:r>
          </a:p>
        </p:txBody>
      </p:sp>
      <p:grpSp>
        <p:nvGrpSpPr>
          <p:cNvPr id="12" name="Ομάδα 11"/>
          <p:cNvGrpSpPr/>
          <p:nvPr/>
        </p:nvGrpSpPr>
        <p:grpSpPr>
          <a:xfrm>
            <a:off x="1755845" y="116634"/>
            <a:ext cx="8793843" cy="3837031"/>
            <a:chOff x="178092" y="-2443816"/>
            <a:chExt cx="8793843" cy="3837031"/>
          </a:xfrm>
        </p:grpSpPr>
        <p:sp>
          <p:nvSpPr>
            <p:cNvPr id="13" name="Στρογγυλεμένο ορθογώνιο 12"/>
            <p:cNvSpPr/>
            <p:nvPr/>
          </p:nvSpPr>
          <p:spPr>
            <a:xfrm>
              <a:off x="178092" y="-2443816"/>
              <a:ext cx="8793843" cy="1224136"/>
            </a:xfrm>
            <a:prstGeom prst="roundRect">
              <a:avLst/>
            </a:prstGeom>
            <a:solidFill>
              <a:schemeClr val="bg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r>
                <a:rPr lang="el-GR" b="1" dirty="0">
                  <a:solidFill>
                    <a:prstClr val="black"/>
                  </a:solidFill>
                  <a:latin typeface="Calibri"/>
                  <a:ea typeface="Segoe UI Symbol" panose="020B0502040204020203" pitchFamily="34" charset="0"/>
                </a:rPr>
                <a:t>Δράσεις διάγνωσης παρακολούθηση &amp; ανάλυση εξελίξεων και μεταβολών δεξιοτήτων επαγγελμάτων</a:t>
              </a:r>
              <a:r>
                <a:rPr lang="el-GR" b="1" dirty="0">
                  <a:solidFill>
                    <a:prstClr val="black"/>
                  </a:solidFill>
                  <a:latin typeface="Calibri"/>
                </a:rPr>
                <a:t>  </a:t>
              </a:r>
            </a:p>
            <a:p>
              <a:r>
                <a:rPr lang="el-GR" b="1" u="sng" dirty="0">
                  <a:solidFill>
                    <a:prstClr val="black"/>
                  </a:solidFill>
                  <a:latin typeface="Calibri"/>
                </a:rPr>
                <a:t>Υπό διερεύνηση επαγγέλματα Α’ κύκλου</a:t>
              </a:r>
            </a:p>
          </p:txBody>
        </p:sp>
        <p:sp>
          <p:nvSpPr>
            <p:cNvPr id="14" name="Στρογγυλεμένο ορθογώνιο 4"/>
            <p:cNvSpPr/>
            <p:nvPr/>
          </p:nvSpPr>
          <p:spPr>
            <a:xfrm>
              <a:off x="178092" y="343886"/>
              <a:ext cx="8680311" cy="10493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algn="ctr" defTabSz="1244600">
                <a:lnSpc>
                  <a:spcPct val="90000"/>
                </a:lnSpc>
                <a:spcBef>
                  <a:spcPct val="0"/>
                </a:spcBef>
                <a:spcAft>
                  <a:spcPct val="35000"/>
                </a:spcAft>
              </a:pPr>
              <a:endParaRPr lang="el-GR" sz="2800" b="1" dirty="0">
                <a:solidFill>
                  <a:srgbClr val="C5D1D7">
                    <a:lumMod val="25000"/>
                  </a:srgbClr>
                </a:solidFill>
                <a:latin typeface="Calibri"/>
                <a:ea typeface="Segoe UI Symbol" panose="020B0502040204020203" pitchFamily="34" charset="0"/>
              </a:endParaRPr>
            </a:p>
          </p:txBody>
        </p:sp>
      </p:grpSp>
    </p:spTree>
    <p:extLst>
      <p:ext uri="{BB962C8B-B14F-4D97-AF65-F5344CB8AC3E}">
        <p14:creationId xmlns:p14="http://schemas.microsoft.com/office/powerpoint/2010/main" val="7083943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grpSp>
        <p:nvGrpSpPr>
          <p:cNvPr id="12" name="Ομάδα 11"/>
          <p:cNvGrpSpPr/>
          <p:nvPr/>
        </p:nvGrpSpPr>
        <p:grpSpPr>
          <a:xfrm>
            <a:off x="1755845" y="116634"/>
            <a:ext cx="8793843" cy="3837031"/>
            <a:chOff x="178092" y="-2443816"/>
            <a:chExt cx="8793843" cy="3837031"/>
          </a:xfrm>
        </p:grpSpPr>
        <p:sp>
          <p:nvSpPr>
            <p:cNvPr id="13" name="Στρογγυλεμένο ορθογώνιο 12"/>
            <p:cNvSpPr/>
            <p:nvPr/>
          </p:nvSpPr>
          <p:spPr>
            <a:xfrm>
              <a:off x="178092" y="-2443816"/>
              <a:ext cx="8793843" cy="1008112"/>
            </a:xfrm>
            <a:prstGeom prst="roundRect">
              <a:avLst/>
            </a:prstGeom>
            <a:solidFill>
              <a:schemeClr val="bg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r>
                <a:rPr lang="el-GR" b="1" dirty="0">
                  <a:solidFill>
                    <a:prstClr val="black"/>
                  </a:solidFill>
                  <a:latin typeface="Calibri"/>
                  <a:ea typeface="Segoe UI Symbol" panose="020B0502040204020203" pitchFamily="34" charset="0"/>
                </a:rPr>
                <a:t>Δράσεις διάγνωσης παρακολούθηση &amp; ανάλυση εξελίξεων και μεταβολών δεξιοτήτων επαγγελμάτων</a:t>
              </a:r>
              <a:r>
                <a:rPr lang="el-GR" b="1" dirty="0">
                  <a:solidFill>
                    <a:prstClr val="black"/>
                  </a:solidFill>
                  <a:latin typeface="Calibri"/>
                </a:rPr>
                <a:t>  </a:t>
              </a:r>
            </a:p>
            <a:p>
              <a:r>
                <a:rPr lang="el-GR" b="1" u="sng" dirty="0">
                  <a:solidFill>
                    <a:prstClr val="black"/>
                  </a:solidFill>
                  <a:latin typeface="Calibri"/>
                </a:rPr>
                <a:t>Υπό διερεύνηση επαγγέλματα Β’ κύκλου</a:t>
              </a:r>
            </a:p>
          </p:txBody>
        </p:sp>
        <p:sp>
          <p:nvSpPr>
            <p:cNvPr id="14" name="Στρογγυλεμένο ορθογώνιο 4"/>
            <p:cNvSpPr/>
            <p:nvPr/>
          </p:nvSpPr>
          <p:spPr>
            <a:xfrm>
              <a:off x="178092" y="343886"/>
              <a:ext cx="8680311" cy="10493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algn="ctr" defTabSz="1244600">
                <a:lnSpc>
                  <a:spcPct val="90000"/>
                </a:lnSpc>
                <a:spcBef>
                  <a:spcPct val="0"/>
                </a:spcBef>
                <a:spcAft>
                  <a:spcPct val="35000"/>
                </a:spcAft>
              </a:pPr>
              <a:endParaRPr lang="el-GR" sz="2800" b="1" dirty="0">
                <a:solidFill>
                  <a:srgbClr val="C5D1D7">
                    <a:lumMod val="25000"/>
                  </a:srgbClr>
                </a:solidFill>
                <a:latin typeface="Calibri"/>
                <a:ea typeface="Segoe UI Symbol" panose="020B0502040204020203" pitchFamily="34" charset="0"/>
              </a:endParaRPr>
            </a:p>
          </p:txBody>
        </p:sp>
      </p:gr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2434" y="1319494"/>
            <a:ext cx="6957822" cy="5268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84634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2"/>
          <p:cNvSpPr/>
          <p:nvPr/>
        </p:nvSpPr>
        <p:spPr>
          <a:xfrm>
            <a:off x="3810000" y="2967335"/>
            <a:ext cx="4572000" cy="369332"/>
          </a:xfrm>
          <a:prstGeom prst="rect">
            <a:avLst/>
          </a:prstGeom>
        </p:spPr>
        <p:txBody>
          <a:bodyPr>
            <a:spAutoFit/>
          </a:bodyPr>
          <a:lstStyle/>
          <a:p>
            <a:endParaRPr lang="el-GR" dirty="0">
              <a:solidFill>
                <a:prstClr val="black"/>
              </a:solidFill>
              <a:latin typeface="Calibri"/>
            </a:endParaRPr>
          </a:p>
        </p:txBody>
      </p:sp>
      <p:graphicFrame>
        <p:nvGraphicFramePr>
          <p:cNvPr id="4" name="Διάγραμμα 3"/>
          <p:cNvGraphicFramePr/>
          <p:nvPr>
            <p:extLst>
              <p:ext uri="{D42A27DB-BD31-4B8C-83A1-F6EECF244321}">
                <p14:modId xmlns:p14="http://schemas.microsoft.com/office/powerpoint/2010/main" val="175246362"/>
              </p:ext>
            </p:extLst>
          </p:nvPr>
        </p:nvGraphicFramePr>
        <p:xfrm>
          <a:off x="0" y="0"/>
          <a:ext cx="12192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p:cNvSpPr txBox="1"/>
          <p:nvPr/>
        </p:nvSpPr>
        <p:spPr>
          <a:xfrm>
            <a:off x="244699" y="1146220"/>
            <a:ext cx="11513712" cy="5262979"/>
          </a:xfrm>
          <a:prstGeom prst="rect">
            <a:avLst/>
          </a:prstGeom>
          <a:noFill/>
        </p:spPr>
        <p:txBody>
          <a:bodyPr wrap="square" rtlCol="0">
            <a:spAutoFit/>
          </a:bodyPr>
          <a:lstStyle/>
          <a:p>
            <a:r>
              <a:rPr lang="el-GR" sz="2400" b="1" dirty="0">
                <a:solidFill>
                  <a:srgbClr val="FFC000"/>
                </a:solidFill>
                <a:latin typeface="Calibri" panose="020F0502020204030204" pitchFamily="34" charset="0"/>
              </a:rPr>
              <a:t>Βήμα 1</a:t>
            </a:r>
            <a:r>
              <a:rPr lang="en-US" sz="2400" b="1" dirty="0">
                <a:solidFill>
                  <a:srgbClr val="FFC000"/>
                </a:solidFill>
                <a:latin typeface="Calibri" panose="020F0502020204030204" pitchFamily="34" charset="0"/>
              </a:rPr>
              <a:t>: </a:t>
            </a:r>
            <a:r>
              <a:rPr lang="el-GR" sz="2400" b="1" dirty="0">
                <a:solidFill>
                  <a:srgbClr val="FFC000"/>
                </a:solidFill>
                <a:latin typeface="Calibri" panose="020F0502020204030204" pitchFamily="34" charset="0"/>
              </a:rPr>
              <a:t>Ανάπτυξη Έκθεσης τεκμηρίωσης της επιλογής των έντεκα επαγγελμάτων/ειδικοτήτων.</a:t>
            </a:r>
            <a:endParaRPr lang="en-US" sz="2400" b="1" dirty="0">
              <a:solidFill>
                <a:srgbClr val="FFC000"/>
              </a:solidFill>
              <a:latin typeface="Calibri" panose="020F0502020204030204" pitchFamily="34" charset="0"/>
            </a:endParaRPr>
          </a:p>
          <a:p>
            <a:endParaRPr lang="en-US" sz="2400" b="1" dirty="0">
              <a:solidFill>
                <a:srgbClr val="D19049">
                  <a:lumMod val="40000"/>
                  <a:lumOff val="60000"/>
                </a:srgbClr>
              </a:solidFill>
              <a:latin typeface="Calibri" panose="020F0502020204030204" pitchFamily="34" charset="0"/>
            </a:endParaRPr>
          </a:p>
          <a:p>
            <a:r>
              <a:rPr lang="el-GR" sz="2400" b="1" dirty="0">
                <a:solidFill>
                  <a:prstClr val="white"/>
                </a:solidFill>
                <a:latin typeface="Calibri" panose="020F0502020204030204" pitchFamily="34" charset="0"/>
              </a:rPr>
              <a:t>Βήμα 2</a:t>
            </a:r>
            <a:r>
              <a:rPr lang="en-US" sz="2400" b="1" dirty="0">
                <a:solidFill>
                  <a:prstClr val="white"/>
                </a:solidFill>
                <a:latin typeface="Calibri" panose="020F0502020204030204" pitchFamily="34" charset="0"/>
              </a:rPr>
              <a:t>: </a:t>
            </a:r>
            <a:r>
              <a:rPr lang="el-GR" sz="2400" b="1" dirty="0">
                <a:solidFill>
                  <a:prstClr val="white"/>
                </a:solidFill>
                <a:latin typeface="Calibri" panose="020F0502020204030204" pitchFamily="34" charset="0"/>
              </a:rPr>
              <a:t>Μεθοδολογία και εργαλεία διάγνωσης, παρακολούθησης και ανάλυσης εξελίξεων και μεταβολών δεξιοτήτων επαγγελμάτων/ειδικοτήτων.</a:t>
            </a:r>
            <a:endParaRPr lang="el-GR" sz="2400" b="1" dirty="0">
              <a:solidFill>
                <a:prstClr val="white"/>
              </a:solidFill>
              <a:effectLst>
                <a:outerShdw blurRad="38100" dist="38100" dir="2700000" algn="tl">
                  <a:srgbClr val="000000">
                    <a:alpha val="43137"/>
                  </a:srgbClr>
                </a:outerShdw>
              </a:effectLst>
              <a:latin typeface="Segoe UI Light" panose="020B0502040204020203" pitchFamily="34" charset="0"/>
            </a:endParaRPr>
          </a:p>
          <a:p>
            <a:endParaRPr lang="el-GR" sz="2400" dirty="0">
              <a:solidFill>
                <a:prstClr val="black"/>
              </a:solidFill>
              <a:latin typeface="Calibri"/>
            </a:endParaRPr>
          </a:p>
          <a:p>
            <a:r>
              <a:rPr lang="el-GR" sz="2400" b="1" dirty="0">
                <a:solidFill>
                  <a:srgbClr val="FFC000"/>
                </a:solidFill>
                <a:latin typeface="Calibri" panose="020F0502020204030204" pitchFamily="34" charset="0"/>
              </a:rPr>
              <a:t>Βήμα 3</a:t>
            </a:r>
            <a:r>
              <a:rPr lang="en-US" sz="2400" b="1" dirty="0">
                <a:solidFill>
                  <a:srgbClr val="FFC000"/>
                </a:solidFill>
                <a:latin typeface="Calibri" panose="020F0502020204030204" pitchFamily="34" charset="0"/>
              </a:rPr>
              <a:t>:</a:t>
            </a:r>
            <a:r>
              <a:rPr lang="el-GR" sz="2400" b="1" dirty="0">
                <a:solidFill>
                  <a:srgbClr val="FFC000"/>
                </a:solidFill>
                <a:latin typeface="Calibri" panose="020F0502020204030204" pitchFamily="34" charset="0"/>
              </a:rPr>
              <a:t> Ανάπτυξη οδηγών συζήτησης ομαδικών συζητήσεων και ατομικών συνεντεύξεων.</a:t>
            </a:r>
          </a:p>
          <a:p>
            <a:endParaRPr lang="el-GR" sz="2400" b="1" dirty="0">
              <a:solidFill>
                <a:srgbClr val="D19049">
                  <a:lumMod val="40000"/>
                  <a:lumOff val="60000"/>
                </a:srgbClr>
              </a:solidFill>
              <a:latin typeface="Calibri" panose="020F0502020204030204" pitchFamily="34" charset="0"/>
            </a:endParaRPr>
          </a:p>
          <a:p>
            <a:r>
              <a:rPr lang="el-GR" sz="2400" b="1" dirty="0">
                <a:solidFill>
                  <a:prstClr val="white"/>
                </a:solidFill>
                <a:latin typeface="Calibri"/>
              </a:rPr>
              <a:t>Βήμα 4: Συλλογή υλικού διεξαγωγής </a:t>
            </a:r>
            <a:r>
              <a:rPr lang="el-GR" sz="2400" b="1" dirty="0" err="1">
                <a:solidFill>
                  <a:prstClr val="white"/>
                </a:solidFill>
                <a:latin typeface="Calibri"/>
              </a:rPr>
              <a:t>focus</a:t>
            </a:r>
            <a:r>
              <a:rPr lang="el-GR" sz="2400" b="1" dirty="0">
                <a:solidFill>
                  <a:prstClr val="white"/>
                </a:solidFill>
                <a:latin typeface="Calibri"/>
              </a:rPr>
              <a:t> </a:t>
            </a:r>
            <a:r>
              <a:rPr lang="el-GR" sz="2400" b="1" dirty="0" err="1">
                <a:solidFill>
                  <a:prstClr val="white"/>
                </a:solidFill>
                <a:latin typeface="Calibri"/>
              </a:rPr>
              <a:t>groups</a:t>
            </a:r>
            <a:r>
              <a:rPr lang="el-GR" sz="2400" b="1" dirty="0">
                <a:solidFill>
                  <a:prstClr val="white"/>
                </a:solidFill>
                <a:latin typeface="Calibri"/>
              </a:rPr>
              <a:t> , συνεντεύξεων  και συμπληρωμένων εργαλεία διάγνωσης δεξιοτήτων επαγγελμάτων/ειδικοτήτων</a:t>
            </a:r>
            <a:r>
              <a:rPr lang="en-US" sz="2400" b="1" dirty="0">
                <a:solidFill>
                  <a:prstClr val="white"/>
                </a:solidFill>
                <a:latin typeface="Calibri"/>
              </a:rPr>
              <a:t> (2.183 </a:t>
            </a:r>
            <a:r>
              <a:rPr lang="el-GR" sz="2400" b="1" dirty="0">
                <a:solidFill>
                  <a:prstClr val="white"/>
                </a:solidFill>
                <a:latin typeface="Calibri"/>
              </a:rPr>
              <a:t>ερωτηματολόγια Α’ κύκλος και 5.000 ερωτηματολόγια </a:t>
            </a:r>
            <a:r>
              <a:rPr lang="el-GR" sz="2400" b="1" dirty="0" err="1">
                <a:solidFill>
                  <a:prstClr val="white"/>
                </a:solidFill>
                <a:latin typeface="Calibri"/>
              </a:rPr>
              <a:t>Β΄κύκλος</a:t>
            </a:r>
            <a:r>
              <a:rPr lang="el-GR" sz="2400" b="1" dirty="0">
                <a:solidFill>
                  <a:prstClr val="white"/>
                </a:solidFill>
                <a:latin typeface="Calibri"/>
              </a:rPr>
              <a:t>)</a:t>
            </a:r>
          </a:p>
          <a:p>
            <a:endParaRPr lang="en-US" sz="2400" dirty="0">
              <a:solidFill>
                <a:prstClr val="black"/>
              </a:solidFill>
              <a:latin typeface="Calibri"/>
            </a:endParaRPr>
          </a:p>
          <a:p>
            <a:r>
              <a:rPr lang="el-GR" sz="2400" b="1" dirty="0">
                <a:solidFill>
                  <a:srgbClr val="FFC000"/>
                </a:solidFill>
                <a:latin typeface="Calibri" panose="020F0502020204030204" pitchFamily="34" charset="0"/>
              </a:rPr>
              <a:t>Βήμα 5</a:t>
            </a:r>
            <a:r>
              <a:rPr lang="en-US" sz="2400" b="1" dirty="0">
                <a:solidFill>
                  <a:srgbClr val="FFC000"/>
                </a:solidFill>
                <a:latin typeface="Calibri" panose="020F0502020204030204" pitchFamily="34" charset="0"/>
              </a:rPr>
              <a:t>:</a:t>
            </a:r>
            <a:r>
              <a:rPr lang="el-GR" sz="2400" b="1" dirty="0">
                <a:solidFill>
                  <a:srgbClr val="FFC000"/>
                </a:solidFill>
                <a:latin typeface="Calibri" panose="020F0502020204030204" pitchFamily="34" charset="0"/>
              </a:rPr>
              <a:t> Συγγραφή μελετητικών προϊόντων και δημοσιότητα</a:t>
            </a:r>
            <a:endParaRPr lang="en-US" sz="2400" dirty="0">
              <a:solidFill>
                <a:srgbClr val="FFC000"/>
              </a:solidFill>
              <a:latin typeface="Calibri"/>
            </a:endParaRPr>
          </a:p>
        </p:txBody>
      </p:sp>
    </p:spTree>
    <p:extLst>
      <p:ext uri="{BB962C8B-B14F-4D97-AF65-F5344CB8AC3E}">
        <p14:creationId xmlns:p14="http://schemas.microsoft.com/office/powerpoint/2010/main" val="2243367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wipe(left)">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wipe(left)">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wipe(left)">
                                      <p:cBhvr>
                                        <p:cTn id="22" dur="500"/>
                                        <p:tgtEl>
                                          <p:spTgt spid="2">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animEffect transition="in" filter="wipe(left)">
                                      <p:cBhvr>
                                        <p:cTn id="27"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Θέμα του Office">
  <a:themeElements>
    <a:clrScheme name="Δημοτικός">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2039</TotalTime>
  <Words>1389</Words>
  <Application>Microsoft Office PowerPoint</Application>
  <PresentationFormat>Προσαρμογή</PresentationFormat>
  <Paragraphs>205</Paragraphs>
  <Slides>34</Slides>
  <Notes>19</Notes>
  <HiddenSlides>0</HiddenSlides>
  <MMClips>1</MMClips>
  <ScaleCrop>false</ScaleCrop>
  <HeadingPairs>
    <vt:vector size="4" baseType="variant">
      <vt:variant>
        <vt:lpstr>Θέμα</vt:lpstr>
      </vt:variant>
      <vt:variant>
        <vt:i4>2</vt:i4>
      </vt:variant>
      <vt:variant>
        <vt:lpstr>Τίτλοι διαφανειών</vt:lpstr>
      </vt:variant>
      <vt:variant>
        <vt:i4>34</vt:i4>
      </vt:variant>
    </vt:vector>
  </HeadingPairs>
  <TitlesOfParts>
    <vt:vector size="36" baseType="lpstr">
      <vt:lpstr>Θέμα του Office</vt:lpstr>
      <vt:lpstr>1_Θέμα του Office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inegsee</dc:creator>
  <cp:lastModifiedBy>xristos goulas</cp:lastModifiedBy>
  <cp:revision>189</cp:revision>
  <dcterms:created xsi:type="dcterms:W3CDTF">2022-11-16T20:26:15Z</dcterms:created>
  <dcterms:modified xsi:type="dcterms:W3CDTF">2023-10-02T16:21:58Z</dcterms:modified>
</cp:coreProperties>
</file>